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
      <p:font typeface="Merriweather"/>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Merriweather-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boldItalic.fntdata"/><Relationship Id="rId30" Type="http://schemas.openxmlformats.org/officeDocument/2006/relationships/font" Target="fonts/Merriweather-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8.jp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3.jpg>
</file>

<file path=ppt/media/image4.jp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631b6b2ec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631b6b2ec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6329c1bff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6329c1bff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631b6b2ec1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631b6b2ec1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631b6b2ec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631b6b2ec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050">
                <a:solidFill>
                  <a:schemeClr val="dk1"/>
                </a:solidFill>
              </a:rPr>
              <a:t>The displacement is not compression ratio, since the whole thing is bending the displacement is mostly caused by the curvature change instead of strain:</a:t>
            </a:r>
            <a:endParaRPr sz="105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50">
                <a:solidFill>
                  <a:schemeClr val="dk1"/>
                </a:solidFill>
              </a:rPr>
              <a:t>Force = 165N for all cases:</a:t>
            </a:r>
            <a:endParaRPr sz="105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50">
                <a:solidFill>
                  <a:schemeClr val="dk1"/>
                </a:solidFill>
              </a:rPr>
              <a:t>T = 0.003s, speed = 1m/s, max compression = 0.001034m</a:t>
            </a:r>
            <a:endParaRPr sz="105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50">
                <a:solidFill>
                  <a:schemeClr val="dk1"/>
                </a:solidFill>
              </a:rPr>
              <a:t>T = 0.006s, speed = 2.1m/s, max compression = 0.004135m</a:t>
            </a:r>
            <a:endParaRPr sz="105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50">
                <a:solidFill>
                  <a:schemeClr val="dk1"/>
                </a:solidFill>
              </a:rPr>
              <a:t>T = 0.009s, speed = 7m/s, max compression = 0.022115m</a:t>
            </a:r>
            <a:endParaRPr sz="105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50">
                <a:solidFill>
                  <a:schemeClr val="dk1"/>
                </a:solidFill>
              </a:rPr>
              <a:t>T = 0.012s, speed = 20m/s, max compression = 0.062415m</a:t>
            </a:r>
            <a:endParaRPr sz="105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50">
                <a:solidFill>
                  <a:schemeClr val="dk1"/>
                </a:solidFill>
              </a:rPr>
              <a:t>T = 0.015s, speed = 29m/s, max compression = 0.102477m</a:t>
            </a:r>
            <a:endParaRPr sz="105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50">
                <a:solidFill>
                  <a:schemeClr val="dk1"/>
                </a:solidFill>
              </a:rPr>
              <a:t>T = 0.018s, speed = 32m/s, max compression = 0.113278m</a:t>
            </a:r>
            <a:endParaRPr sz="105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631b6b2ec1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631b6b2ec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6331eab68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6331eab68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a3514b104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a3514b104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6034ed47f0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6034ed47f0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6034ed47f0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6034ed47f0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6331eab68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6331eab68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6034ed47f0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6034ed47f0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631b6b2ec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631b6b2ec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631b6b2ec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631b6b2ec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a3514b104a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a3514b104a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631b6b2ec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631b6b2ec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631b6b2ec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631b6b2ec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631b6b2e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631b6b2e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image" Target="../media/image11.png"/><Relationship Id="rId6" Type="http://schemas.openxmlformats.org/officeDocument/2006/relationships/hyperlink" Target="http://drive.google.com/file/d/1fek-s49kcaOaYJ-lLzmCpFTgm1Tm-L3u/view" TargetMode="External"/><Relationship Id="rId7"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drive.google.com/file/d/1sn_1r1BhrOd9ymya89O4PhaRGRPFws8A/view" TargetMode="External"/><Relationship Id="rId4" Type="http://schemas.openxmlformats.org/officeDocument/2006/relationships/image" Target="../media/image7.jpg"/><Relationship Id="rId5" Type="http://schemas.openxmlformats.org/officeDocument/2006/relationships/hyperlink" Target="http://drive.google.com/file/d/1V3CIy9QFiqcUiDkcgr-TvHRy2ALerCbL/view" TargetMode="External"/><Relationship Id="rId6"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2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23.png"/><Relationship Id="rId5" Type="http://schemas.openxmlformats.org/officeDocument/2006/relationships/hyperlink" Target="http://drive.google.com/file/d/1fek-s49kcaOaYJ-lLzmCpFTgm1Tm-L3u/view" TargetMode="External"/><Relationship Id="rId6" Type="http://schemas.openxmlformats.org/officeDocument/2006/relationships/image" Target="../media/image13.jpg"/><Relationship Id="rId7"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0.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9.jpg"/><Relationship Id="rId4" Type="http://schemas.openxmlformats.org/officeDocument/2006/relationships/image" Target="../media/image8.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24.png"/><Relationship Id="rId5" Type="http://schemas.openxmlformats.org/officeDocument/2006/relationships/image" Target="../media/image15.png"/><Relationship Id="rId6"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drive.google.com/file/d/1V3CIy9QFiqcUiDkcgr-TvHRy2ALerCbL/view" TargetMode="External"/><Relationship Id="rId4" Type="http://schemas.openxmlformats.org/officeDocument/2006/relationships/image" Target="../media/image3.jpg"/><Relationship Id="rId5" Type="http://schemas.openxmlformats.org/officeDocument/2006/relationships/hyperlink" Target="http://drive.google.com/file/d/1fek-s49kcaOaYJ-lLzmCpFTgm1Tm-L3u/view" TargetMode="External"/><Relationship Id="rId6"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hyperlink" Target="http://drive.google.com/file/d/1jEI2d5MGcVqWis-SIPP1widG6FBSlGeG/view" TargetMode="External"/><Relationship Id="rId4" Type="http://schemas.openxmlformats.org/officeDocument/2006/relationships/image" Target="../media/image22.jpg"/><Relationship Id="rId5" Type="http://schemas.openxmlformats.org/officeDocument/2006/relationships/hyperlink" Target="http://www.youtube.com/watch?v=daaDuC1kbds" TargetMode="External"/><Relationship Id="rId6" Type="http://schemas.openxmlformats.org/officeDocument/2006/relationships/image" Target="../media/image1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Simulation of World’s Highest Jumping Robot</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Junlin Chen  </a:t>
            </a:r>
            <a:endParaRPr/>
          </a:p>
          <a:p>
            <a:pPr indent="0" lvl="0" marL="0" rtl="0" algn="l">
              <a:spcBef>
                <a:spcPts val="0"/>
              </a:spcBef>
              <a:spcAft>
                <a:spcPts val="0"/>
              </a:spcAft>
              <a:buNone/>
            </a:pPr>
            <a:r>
              <a:rPr lang="en"/>
              <a:t>Sanskar Nalkande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2"/>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Jumping </a:t>
            </a:r>
            <a:r>
              <a:rPr lang="en"/>
              <a:t>Stage</a:t>
            </a:r>
            <a:endParaRPr/>
          </a:p>
        </p:txBody>
      </p:sp>
      <p:sp>
        <p:nvSpPr>
          <p:cNvPr id="136" name="Google Shape;136;p22"/>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Real Life:</a:t>
            </a:r>
            <a:endParaRPr sz="1600"/>
          </a:p>
        </p:txBody>
      </p:sp>
      <p:sp>
        <p:nvSpPr>
          <p:cNvPr id="137" name="Google Shape;137;p22"/>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Simulation:</a:t>
            </a:r>
            <a:endParaRPr sz="1600"/>
          </a:p>
        </p:txBody>
      </p:sp>
      <p:pic>
        <p:nvPicPr>
          <p:cNvPr id="138" name="Google Shape;138;p22"/>
          <p:cNvPicPr preferRelativeResize="0"/>
          <p:nvPr/>
        </p:nvPicPr>
        <p:blipFill>
          <a:blip r:embed="rId3">
            <a:alphaModFix/>
          </a:blip>
          <a:stretch>
            <a:fillRect/>
          </a:stretch>
        </p:blipFill>
        <p:spPr>
          <a:xfrm>
            <a:off x="83851" y="2214578"/>
            <a:ext cx="1984226" cy="1952626"/>
          </a:xfrm>
          <a:prstGeom prst="rect">
            <a:avLst/>
          </a:prstGeom>
          <a:noFill/>
          <a:ln>
            <a:noFill/>
          </a:ln>
        </p:spPr>
      </p:pic>
      <p:pic>
        <p:nvPicPr>
          <p:cNvPr id="139" name="Google Shape;139;p22"/>
          <p:cNvPicPr preferRelativeResize="0"/>
          <p:nvPr/>
        </p:nvPicPr>
        <p:blipFill>
          <a:blip r:embed="rId4">
            <a:alphaModFix/>
          </a:blip>
          <a:stretch>
            <a:fillRect/>
          </a:stretch>
        </p:blipFill>
        <p:spPr>
          <a:xfrm>
            <a:off x="2013700" y="1983449"/>
            <a:ext cx="1073275" cy="2414876"/>
          </a:xfrm>
          <a:prstGeom prst="rect">
            <a:avLst/>
          </a:prstGeom>
          <a:noFill/>
          <a:ln>
            <a:noFill/>
          </a:ln>
        </p:spPr>
      </p:pic>
      <p:pic>
        <p:nvPicPr>
          <p:cNvPr id="140" name="Google Shape;140;p22"/>
          <p:cNvPicPr preferRelativeResize="0"/>
          <p:nvPr/>
        </p:nvPicPr>
        <p:blipFill>
          <a:blip r:embed="rId5">
            <a:alphaModFix/>
          </a:blip>
          <a:stretch>
            <a:fillRect/>
          </a:stretch>
        </p:blipFill>
        <p:spPr>
          <a:xfrm>
            <a:off x="3086975" y="1814225"/>
            <a:ext cx="1513899" cy="2594175"/>
          </a:xfrm>
          <a:prstGeom prst="rect">
            <a:avLst/>
          </a:prstGeom>
          <a:noFill/>
          <a:ln>
            <a:noFill/>
          </a:ln>
        </p:spPr>
      </p:pic>
      <p:pic>
        <p:nvPicPr>
          <p:cNvPr id="141" name="Google Shape;141;p22" title="WithBands - Made with Clipchamp_1701942971549.mp4">
            <a:hlinkClick r:id="rId6"/>
          </p:cNvPr>
          <p:cNvPicPr preferRelativeResize="0"/>
          <p:nvPr/>
        </p:nvPicPr>
        <p:blipFill>
          <a:blip r:embed="rId7">
            <a:alphaModFix/>
          </a:blip>
          <a:stretch>
            <a:fillRect/>
          </a:stretch>
        </p:blipFill>
        <p:spPr>
          <a:xfrm>
            <a:off x="5750300" y="1983450"/>
            <a:ext cx="1914325" cy="3017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3"/>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Comparison with more number of nodes</a:t>
            </a:r>
            <a:endParaRPr/>
          </a:p>
          <a:p>
            <a:pPr indent="0" lvl="0" marL="0" rtl="0" algn="l">
              <a:spcBef>
                <a:spcPts val="0"/>
              </a:spcBef>
              <a:spcAft>
                <a:spcPts val="0"/>
              </a:spcAft>
              <a:buNone/>
            </a:pPr>
            <a:r>
              <a:t/>
            </a:r>
            <a:endParaRPr/>
          </a:p>
        </p:txBody>
      </p:sp>
      <p:sp>
        <p:nvSpPr>
          <p:cNvPr id="147" name="Google Shape;147;p23"/>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48" name="Google Shape;148;p23"/>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9" name="Google Shape;149;p23" title="Untitled video - Made with Clipchamp.mp4">
            <a:hlinkClick r:id="rId3"/>
          </p:cNvPr>
          <p:cNvPicPr preferRelativeResize="0"/>
          <p:nvPr/>
        </p:nvPicPr>
        <p:blipFill>
          <a:blip r:embed="rId4">
            <a:alphaModFix/>
          </a:blip>
          <a:stretch>
            <a:fillRect/>
          </a:stretch>
        </p:blipFill>
        <p:spPr>
          <a:xfrm>
            <a:off x="1223138" y="1278664"/>
            <a:ext cx="2177026" cy="3771950"/>
          </a:xfrm>
          <a:prstGeom prst="rect">
            <a:avLst/>
          </a:prstGeom>
          <a:noFill/>
          <a:ln>
            <a:noFill/>
          </a:ln>
        </p:spPr>
      </p:pic>
      <p:pic>
        <p:nvPicPr>
          <p:cNvPr id="150" name="Google Shape;150;p23" title="Nobandss.mp4">
            <a:hlinkClick r:id="rId5"/>
          </p:cNvPr>
          <p:cNvPicPr preferRelativeResize="0"/>
          <p:nvPr/>
        </p:nvPicPr>
        <p:blipFill>
          <a:blip r:embed="rId6">
            <a:alphaModFix/>
          </a:blip>
          <a:stretch>
            <a:fillRect/>
          </a:stretch>
        </p:blipFill>
        <p:spPr>
          <a:xfrm>
            <a:off x="5337225" y="1152311"/>
            <a:ext cx="2503525" cy="3946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4"/>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Compression ratio</a:t>
            </a:r>
            <a:endParaRPr/>
          </a:p>
        </p:txBody>
      </p:sp>
      <p:sp>
        <p:nvSpPr>
          <p:cNvPr id="156" name="Google Shape;156;p24"/>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We defined the compression ratio as the ratio of change in height of our robot when compressed vertically and the original height.</a:t>
            </a:r>
            <a:br>
              <a:rPr lang="en"/>
            </a:br>
            <a:br>
              <a:rPr lang="en"/>
            </a:br>
            <a:br>
              <a:rPr lang="en"/>
            </a:br>
            <a:endParaRPr/>
          </a:p>
          <a:p>
            <a:pPr indent="-311150" lvl="0" marL="457200" rtl="0" algn="l">
              <a:spcBef>
                <a:spcPts val="0"/>
              </a:spcBef>
              <a:spcAft>
                <a:spcPts val="0"/>
              </a:spcAft>
              <a:buSzPts val="1300"/>
              <a:buChar char="●"/>
            </a:pPr>
            <a:r>
              <a:rPr lang="en"/>
              <a:t>This ratio can be changed by changing the compressive force on the robot.</a:t>
            </a:r>
            <a:br>
              <a:rPr lang="en"/>
            </a:br>
            <a:endParaRPr/>
          </a:p>
          <a:p>
            <a:pPr indent="-311150" lvl="0" marL="457200" rtl="0" algn="l">
              <a:spcBef>
                <a:spcPts val="0"/>
              </a:spcBef>
              <a:spcAft>
                <a:spcPts val="0"/>
              </a:spcAft>
              <a:buSzPts val="1300"/>
              <a:buChar char="●"/>
            </a:pPr>
            <a:r>
              <a:rPr lang="en"/>
              <a:t>The larger the compression ratio, the larger the energy stored. Hence the robot jumps higher</a:t>
            </a:r>
            <a:endParaRPr/>
          </a:p>
        </p:txBody>
      </p:sp>
      <p:sp>
        <p:nvSpPr>
          <p:cNvPr id="157" name="Google Shape;157;p24"/>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158" name="Google Shape;158;p24"/>
          <p:cNvPicPr preferRelativeResize="0"/>
          <p:nvPr/>
        </p:nvPicPr>
        <p:blipFill>
          <a:blip r:embed="rId3">
            <a:alphaModFix/>
          </a:blip>
          <a:stretch>
            <a:fillRect/>
          </a:stretch>
        </p:blipFill>
        <p:spPr>
          <a:xfrm>
            <a:off x="386913" y="2144550"/>
            <a:ext cx="3540174" cy="2467875"/>
          </a:xfrm>
          <a:prstGeom prst="rect">
            <a:avLst/>
          </a:prstGeom>
          <a:noFill/>
          <a:ln>
            <a:noFill/>
          </a:ln>
        </p:spPr>
      </p:pic>
      <p:sp>
        <p:nvSpPr>
          <p:cNvPr id="159" name="Google Shape;159;p24"/>
          <p:cNvSpPr txBox="1"/>
          <p:nvPr/>
        </p:nvSpPr>
        <p:spPr>
          <a:xfrm>
            <a:off x="437150" y="3375350"/>
            <a:ext cx="348000" cy="304500"/>
          </a:xfrm>
          <a:prstGeom prst="rect">
            <a:avLst/>
          </a:prstGeom>
          <a:solidFill>
            <a:srgbClr val="F5F4F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L</a:t>
            </a:r>
            <a:r>
              <a:rPr baseline="-25000" lang="en" sz="1300">
                <a:solidFill>
                  <a:schemeClr val="dk2"/>
                </a:solidFill>
                <a:latin typeface="Roboto"/>
                <a:ea typeface="Roboto"/>
                <a:cs typeface="Roboto"/>
                <a:sym typeface="Roboto"/>
              </a:rPr>
              <a:t>c</a:t>
            </a:r>
            <a:endParaRPr baseline="-25000" sz="1300">
              <a:solidFill>
                <a:schemeClr val="dk2"/>
              </a:solidFill>
              <a:latin typeface="Roboto"/>
              <a:ea typeface="Roboto"/>
              <a:cs typeface="Roboto"/>
              <a:sym typeface="Roboto"/>
            </a:endParaRPr>
          </a:p>
          <a:p>
            <a:pPr indent="0" lvl="0" marL="0" rtl="0" algn="l">
              <a:spcBef>
                <a:spcPts val="0"/>
              </a:spcBef>
              <a:spcAft>
                <a:spcPts val="0"/>
              </a:spcAft>
              <a:buNone/>
            </a:pPr>
            <a:r>
              <a:t/>
            </a:r>
            <a:endParaRPr baseline="-25000" sz="1300">
              <a:solidFill>
                <a:schemeClr val="dk2"/>
              </a:solidFill>
              <a:latin typeface="Roboto"/>
              <a:ea typeface="Roboto"/>
              <a:cs typeface="Roboto"/>
              <a:sym typeface="Roboto"/>
            </a:endParaRPr>
          </a:p>
        </p:txBody>
      </p:sp>
      <p:pic>
        <p:nvPicPr>
          <p:cNvPr id="160" name="Google Shape;160;p24"/>
          <p:cNvPicPr preferRelativeResize="0"/>
          <p:nvPr/>
        </p:nvPicPr>
        <p:blipFill>
          <a:blip r:embed="rId4">
            <a:alphaModFix/>
          </a:blip>
          <a:stretch>
            <a:fillRect/>
          </a:stretch>
        </p:blipFill>
        <p:spPr>
          <a:xfrm>
            <a:off x="5746350" y="1592100"/>
            <a:ext cx="2219325" cy="552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5"/>
          <p:cNvSpPr txBox="1"/>
          <p:nvPr>
            <p:ph type="title"/>
          </p:nvPr>
        </p:nvSpPr>
        <p:spPr>
          <a:xfrm>
            <a:off x="311725" y="500925"/>
            <a:ext cx="3127500" cy="1829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Effects of compression on maximum jumping height</a:t>
            </a:r>
            <a:endParaRPr/>
          </a:p>
        </p:txBody>
      </p:sp>
      <p:sp>
        <p:nvSpPr>
          <p:cNvPr id="166" name="Google Shape;166;p25"/>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7" name="Google Shape;167;p25"/>
          <p:cNvPicPr preferRelativeResize="0"/>
          <p:nvPr/>
        </p:nvPicPr>
        <p:blipFill>
          <a:blip r:embed="rId3">
            <a:alphaModFix/>
          </a:blip>
          <a:stretch>
            <a:fillRect/>
          </a:stretch>
        </p:blipFill>
        <p:spPr>
          <a:xfrm>
            <a:off x="4043450" y="872500"/>
            <a:ext cx="4762176" cy="35716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Effects of compression on launch velocity</a:t>
            </a:r>
            <a:endParaRPr/>
          </a:p>
        </p:txBody>
      </p:sp>
      <p:sp>
        <p:nvSpPr>
          <p:cNvPr id="173" name="Google Shape;173;p26"/>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4" name="Google Shape;174;p26"/>
          <p:cNvPicPr preferRelativeResize="0"/>
          <p:nvPr/>
        </p:nvPicPr>
        <p:blipFill>
          <a:blip r:embed="rId3">
            <a:alphaModFix/>
          </a:blip>
          <a:stretch>
            <a:fillRect/>
          </a:stretch>
        </p:blipFill>
        <p:spPr>
          <a:xfrm>
            <a:off x="4111175" y="837375"/>
            <a:ext cx="4623251" cy="34687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Recap</a:t>
            </a:r>
            <a:endParaRPr/>
          </a:p>
        </p:txBody>
      </p:sp>
      <p:sp>
        <p:nvSpPr>
          <p:cNvPr id="180" name="Google Shape;180;p27"/>
          <p:cNvSpPr txBox="1"/>
          <p:nvPr>
            <p:ph idx="1" type="body"/>
          </p:nvPr>
        </p:nvSpPr>
        <p:spPr>
          <a:xfrm>
            <a:off x="0" y="1626725"/>
            <a:ext cx="5191500" cy="4098600"/>
          </a:xfrm>
          <a:prstGeom prst="rect">
            <a:avLst/>
          </a:prstGeom>
        </p:spPr>
        <p:txBody>
          <a:bodyPr anchorCtr="0" anchor="t" bIns="91425" lIns="91425" spcFirstLastPara="1" rIns="91425" wrap="square" tIns="91425">
            <a:normAutofit/>
          </a:bodyPr>
          <a:lstStyle/>
          <a:p>
            <a:pPr indent="-349250" lvl="0" marL="457200" rtl="0" algn="l">
              <a:lnSpc>
                <a:spcPct val="115000"/>
              </a:lnSpc>
              <a:spcBef>
                <a:spcPts val="0"/>
              </a:spcBef>
              <a:spcAft>
                <a:spcPts val="0"/>
              </a:spcAft>
              <a:buSzPts val="1900"/>
              <a:buChar char="●"/>
            </a:pPr>
            <a:r>
              <a:rPr lang="en" sz="1900" u="sng"/>
              <a:t>Goal</a:t>
            </a:r>
            <a:r>
              <a:rPr lang="en" sz="1900"/>
              <a:t>:</a:t>
            </a:r>
            <a:endParaRPr sz="1900"/>
          </a:p>
          <a:p>
            <a:pPr indent="457200" lvl="0" marL="0" rtl="0" algn="l">
              <a:lnSpc>
                <a:spcPct val="115000"/>
              </a:lnSpc>
              <a:spcBef>
                <a:spcPts val="1200"/>
              </a:spcBef>
              <a:spcAft>
                <a:spcPts val="0"/>
              </a:spcAft>
              <a:buNone/>
            </a:pPr>
            <a:r>
              <a:rPr lang="en" sz="1900"/>
              <a:t>-Simulation matches real motion</a:t>
            </a:r>
            <a:endParaRPr sz="1900"/>
          </a:p>
          <a:p>
            <a:pPr indent="457200" lvl="0" marL="0" rtl="0" algn="l">
              <a:lnSpc>
                <a:spcPct val="115000"/>
              </a:lnSpc>
              <a:spcBef>
                <a:spcPts val="1200"/>
              </a:spcBef>
              <a:spcAft>
                <a:spcPts val="0"/>
              </a:spcAft>
              <a:buNone/>
            </a:pPr>
            <a:r>
              <a:rPr lang="en" sz="1900"/>
              <a:t>(Yes and No)</a:t>
            </a:r>
            <a:endParaRPr sz="2100"/>
          </a:p>
          <a:p>
            <a:pPr indent="457200" lvl="0" marL="0" rtl="0" algn="l">
              <a:lnSpc>
                <a:spcPct val="115000"/>
              </a:lnSpc>
              <a:spcBef>
                <a:spcPts val="1200"/>
              </a:spcBef>
              <a:spcAft>
                <a:spcPts val="0"/>
              </a:spcAft>
              <a:buNone/>
            </a:pPr>
            <a:br>
              <a:rPr lang="en" sz="1900"/>
            </a:br>
            <a:r>
              <a:rPr lang="en" sz="1900"/>
              <a:t>	-Easy change of parameters and geometry</a:t>
            </a:r>
            <a:endParaRPr sz="1900"/>
          </a:p>
          <a:p>
            <a:pPr indent="457200" lvl="0" marL="0" rtl="0" algn="l">
              <a:spcBef>
                <a:spcPts val="1200"/>
              </a:spcBef>
              <a:spcAft>
                <a:spcPts val="0"/>
              </a:spcAft>
              <a:buNone/>
            </a:pPr>
            <a:r>
              <a:rPr lang="en" sz="1900"/>
              <a:t>(Yes, if using the same limb structures)</a:t>
            </a:r>
            <a:endParaRPr sz="1900"/>
          </a:p>
          <a:p>
            <a:pPr indent="457200" lvl="0" marL="0" rtl="0" algn="l">
              <a:lnSpc>
                <a:spcPct val="115000"/>
              </a:lnSpc>
              <a:spcBef>
                <a:spcPts val="1200"/>
              </a:spcBef>
              <a:spcAft>
                <a:spcPts val="0"/>
              </a:spcAft>
              <a:buNone/>
            </a:pPr>
            <a:r>
              <a:t/>
            </a:r>
            <a:endParaRPr sz="1900"/>
          </a:p>
          <a:p>
            <a:pPr indent="0" lvl="0" marL="0" rtl="0" algn="l">
              <a:lnSpc>
                <a:spcPct val="150000"/>
              </a:lnSpc>
              <a:spcBef>
                <a:spcPts val="1200"/>
              </a:spcBef>
              <a:spcAft>
                <a:spcPts val="1200"/>
              </a:spcAft>
              <a:buNone/>
            </a:pPr>
            <a:r>
              <a:t/>
            </a:r>
            <a:endParaRPr sz="1900"/>
          </a:p>
        </p:txBody>
      </p:sp>
      <p:pic>
        <p:nvPicPr>
          <p:cNvPr id="181" name="Google Shape;181;p27"/>
          <p:cNvPicPr preferRelativeResize="0"/>
          <p:nvPr/>
        </p:nvPicPr>
        <p:blipFill rotWithShape="1">
          <a:blip r:embed="rId3">
            <a:alphaModFix/>
          </a:blip>
          <a:srcRect b="117499" l="0" r="0" t="-117499"/>
          <a:stretch/>
        </p:blipFill>
        <p:spPr>
          <a:xfrm>
            <a:off x="5511973" y="1950823"/>
            <a:ext cx="3418851" cy="1415975"/>
          </a:xfrm>
          <a:prstGeom prst="rect">
            <a:avLst/>
          </a:prstGeom>
          <a:noFill/>
          <a:ln>
            <a:noFill/>
          </a:ln>
        </p:spPr>
      </p:pic>
      <p:pic>
        <p:nvPicPr>
          <p:cNvPr id="182" name="Google Shape;182;p27"/>
          <p:cNvPicPr preferRelativeResize="0"/>
          <p:nvPr/>
        </p:nvPicPr>
        <p:blipFill>
          <a:blip r:embed="rId3">
            <a:alphaModFix/>
          </a:blip>
          <a:stretch>
            <a:fillRect/>
          </a:stretch>
        </p:blipFill>
        <p:spPr>
          <a:xfrm>
            <a:off x="5813593" y="3712443"/>
            <a:ext cx="3182075" cy="1317925"/>
          </a:xfrm>
          <a:prstGeom prst="rect">
            <a:avLst/>
          </a:prstGeom>
          <a:noFill/>
          <a:ln>
            <a:noFill/>
          </a:ln>
        </p:spPr>
      </p:pic>
      <p:pic>
        <p:nvPicPr>
          <p:cNvPr id="183" name="Google Shape;183;p27"/>
          <p:cNvPicPr preferRelativeResize="0"/>
          <p:nvPr/>
        </p:nvPicPr>
        <p:blipFill>
          <a:blip r:embed="rId4">
            <a:alphaModFix/>
          </a:blip>
          <a:stretch>
            <a:fillRect/>
          </a:stretch>
        </p:blipFill>
        <p:spPr>
          <a:xfrm>
            <a:off x="5392325" y="2799425"/>
            <a:ext cx="2096251" cy="1465675"/>
          </a:xfrm>
          <a:prstGeom prst="rect">
            <a:avLst/>
          </a:prstGeom>
          <a:noFill/>
          <a:ln>
            <a:noFill/>
          </a:ln>
        </p:spPr>
      </p:pic>
      <p:pic>
        <p:nvPicPr>
          <p:cNvPr id="184" name="Google Shape;184;p27" title="WithBands - Made with Clipchamp_1701942971549.mp4">
            <a:hlinkClick r:id="rId5"/>
          </p:cNvPr>
          <p:cNvPicPr preferRelativeResize="0"/>
          <p:nvPr/>
        </p:nvPicPr>
        <p:blipFill>
          <a:blip r:embed="rId6">
            <a:alphaModFix/>
          </a:blip>
          <a:stretch>
            <a:fillRect/>
          </a:stretch>
        </p:blipFill>
        <p:spPr>
          <a:xfrm>
            <a:off x="5044350" y="246950"/>
            <a:ext cx="1570450" cy="2475450"/>
          </a:xfrm>
          <a:prstGeom prst="rect">
            <a:avLst/>
          </a:prstGeom>
          <a:noFill/>
          <a:ln>
            <a:noFill/>
          </a:ln>
        </p:spPr>
      </p:pic>
      <p:pic>
        <p:nvPicPr>
          <p:cNvPr id="185" name="Google Shape;185;p27"/>
          <p:cNvPicPr preferRelativeResize="0"/>
          <p:nvPr/>
        </p:nvPicPr>
        <p:blipFill>
          <a:blip r:embed="rId7">
            <a:alphaModFix/>
          </a:blip>
          <a:stretch>
            <a:fillRect/>
          </a:stretch>
        </p:blipFill>
        <p:spPr>
          <a:xfrm>
            <a:off x="6697962" y="1278750"/>
            <a:ext cx="2446049" cy="9100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Difficulties &amp; Possible Improvements</a:t>
            </a:r>
            <a:r>
              <a:rPr lang="en"/>
              <a:t> </a:t>
            </a:r>
            <a:endParaRPr/>
          </a:p>
        </p:txBody>
      </p:sp>
      <p:sp>
        <p:nvSpPr>
          <p:cNvPr id="191" name="Google Shape;191;p28"/>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Difficulties</a:t>
            </a:r>
            <a:endParaRPr sz="1600"/>
          </a:p>
          <a:p>
            <a:pPr indent="-317500" lvl="1" marL="914400" rtl="0" algn="l">
              <a:spcBef>
                <a:spcPts val="0"/>
              </a:spcBef>
              <a:spcAft>
                <a:spcPts val="0"/>
              </a:spcAft>
              <a:buSzPts val="1400"/>
              <a:buChar char="○"/>
            </a:pPr>
            <a:r>
              <a:rPr lang="en" sz="1400"/>
              <a:t>Rubber band collisions(tolerance, time step, nodes number doesn’t work)</a:t>
            </a:r>
            <a:endParaRPr sz="1400"/>
          </a:p>
          <a:p>
            <a:pPr indent="-317500" lvl="1" marL="914400" rtl="0" algn="l">
              <a:spcBef>
                <a:spcPts val="0"/>
              </a:spcBef>
              <a:spcAft>
                <a:spcPts val="0"/>
              </a:spcAft>
              <a:buSzPts val="1400"/>
              <a:buChar char="○"/>
            </a:pPr>
            <a:r>
              <a:rPr lang="en" sz="1400"/>
              <a:t>Running time(large structure)</a:t>
            </a:r>
            <a:endParaRPr sz="1400"/>
          </a:p>
          <a:p>
            <a:pPr indent="-317500" lvl="1" marL="914400" rtl="0" algn="l">
              <a:spcBef>
                <a:spcPts val="0"/>
              </a:spcBef>
              <a:spcAft>
                <a:spcPts val="0"/>
              </a:spcAft>
              <a:buSzPts val="1400"/>
              <a:buChar char="○"/>
            </a:pPr>
            <a:r>
              <a:rPr lang="en" sz="1400"/>
              <a:t>No curvature on limbs</a:t>
            </a:r>
            <a:endParaRPr sz="1400"/>
          </a:p>
          <a:p>
            <a:pPr indent="-317500" lvl="1" marL="914400" rtl="0" algn="l">
              <a:spcBef>
                <a:spcPts val="0"/>
              </a:spcBef>
              <a:spcAft>
                <a:spcPts val="0"/>
              </a:spcAft>
              <a:buSzPts val="1400"/>
              <a:buChar char="○"/>
            </a:pPr>
            <a:r>
              <a:rPr lang="en" sz="1400"/>
              <a:t>Can’t identify force type within forceContainer-&gt;forces</a:t>
            </a:r>
            <a:endParaRPr sz="1400"/>
          </a:p>
          <a:p>
            <a:pPr indent="-317500" lvl="1" marL="914400" rtl="0" algn="l">
              <a:spcBef>
                <a:spcPts val="0"/>
              </a:spcBef>
              <a:spcAft>
                <a:spcPts val="0"/>
              </a:spcAft>
              <a:buSzPts val="1400"/>
              <a:buChar char="○"/>
            </a:pPr>
            <a:r>
              <a:rPr lang="en" sz="1400"/>
              <a:t>Force applied involves guessing </a:t>
            </a:r>
            <a:endParaRPr sz="1400"/>
          </a:p>
        </p:txBody>
      </p:sp>
      <p:sp>
        <p:nvSpPr>
          <p:cNvPr id="192" name="Google Shape;192;p28"/>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Improvements</a:t>
            </a:r>
            <a:endParaRPr sz="1600"/>
          </a:p>
          <a:p>
            <a:pPr indent="-317500" lvl="1" marL="914400" rtl="0" algn="l">
              <a:spcBef>
                <a:spcPts val="0"/>
              </a:spcBef>
              <a:spcAft>
                <a:spcPts val="0"/>
              </a:spcAft>
              <a:buSzPts val="1400"/>
              <a:buChar char="○"/>
            </a:pPr>
            <a:r>
              <a:rPr lang="en" sz="1400"/>
              <a:t>Check how collision/contact is handled in dismech</a:t>
            </a:r>
            <a:endParaRPr sz="1400"/>
          </a:p>
          <a:p>
            <a:pPr indent="-317500" lvl="1" marL="914400" rtl="0" algn="l">
              <a:spcBef>
                <a:spcPts val="0"/>
              </a:spcBef>
              <a:spcAft>
                <a:spcPts val="0"/>
              </a:spcAft>
              <a:buSzPts val="1400"/>
              <a:buChar char="○"/>
            </a:pPr>
            <a:r>
              <a:rPr lang="en" sz="1400"/>
              <a:t>Run on linux/finding optimal nodes/dt pair</a:t>
            </a:r>
            <a:endParaRPr sz="1400"/>
          </a:p>
          <a:p>
            <a:pPr indent="-317500" lvl="1" marL="914400" rtl="0" algn="l">
              <a:spcBef>
                <a:spcPts val="0"/>
              </a:spcBef>
              <a:spcAft>
                <a:spcPts val="0"/>
              </a:spcAft>
              <a:buSzPts val="1400"/>
              <a:buChar char="○"/>
            </a:pPr>
            <a:r>
              <a:rPr lang="en" sz="1400"/>
              <a:t>Linking multiple limbs(since glued), create from .csv</a:t>
            </a:r>
            <a:endParaRPr sz="1400"/>
          </a:p>
          <a:p>
            <a:pPr indent="-317500" lvl="1" marL="914400" rtl="0" algn="l">
              <a:spcBef>
                <a:spcPts val="0"/>
              </a:spcBef>
              <a:spcAft>
                <a:spcPts val="0"/>
              </a:spcAft>
              <a:buSzPts val="1400"/>
              <a:buChar char="○"/>
            </a:pPr>
            <a:r>
              <a:rPr lang="en" sz="1400"/>
              <a:t>Rewrite baseForce class, add identifier</a:t>
            </a:r>
            <a:endParaRPr sz="1400"/>
          </a:p>
          <a:p>
            <a:pPr indent="-317500" lvl="1" marL="914400" rtl="0" algn="l">
              <a:spcBef>
                <a:spcPts val="0"/>
              </a:spcBef>
              <a:spcAft>
                <a:spcPts val="0"/>
              </a:spcAft>
              <a:buSzPts val="1400"/>
              <a:buChar char="○"/>
            </a:pPr>
            <a:r>
              <a:rPr lang="en" sz="1400"/>
              <a:t>Boundary condition enforced displacement</a:t>
            </a:r>
            <a:endParaRPr sz="1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9"/>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Sources:</a:t>
            </a:r>
            <a:endParaRPr/>
          </a:p>
        </p:txBody>
      </p:sp>
      <p:sp>
        <p:nvSpPr>
          <p:cNvPr id="198" name="Google Shape;198;p29"/>
          <p:cNvSpPr txBox="1"/>
          <p:nvPr>
            <p:ph idx="1" type="body"/>
          </p:nvPr>
        </p:nvSpPr>
        <p:spPr>
          <a:xfrm>
            <a:off x="311700" y="1505700"/>
            <a:ext cx="8458500" cy="307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[1] </a:t>
            </a:r>
            <a:r>
              <a:rPr lang="en" sz="1050"/>
              <a:t>ACP Composites, "Mechanical Properties of Carbon Fiber Composite Materials, Fiber / Epoxy resin (120°C Cure)," APC Composites, Livermore, CA USA, Rev. A, Dec. 2014. [Online]. Available: https://store.acpcomposites.com/SSP%20Applications/NetSuite%20Inc.%20-%20CMS/CMS/Site-2/files/Learning%20Center/Resources/Mechanical-Properties-of-Carbon-Fiber-Composite-Materials.pdf</a:t>
            </a:r>
            <a:endParaRPr sz="1100"/>
          </a:p>
          <a:p>
            <a:pPr indent="0" lvl="0" marL="0" rtl="0" algn="l">
              <a:spcBef>
                <a:spcPts val="1200"/>
              </a:spcBef>
              <a:spcAft>
                <a:spcPts val="0"/>
              </a:spcAft>
              <a:buNone/>
            </a:pPr>
            <a:r>
              <a:rPr lang="en" sz="1050"/>
              <a:t>[2] W. Simchareon, T. Amnuaikit, P. Boonme, W. Taweepreda, and W. Pichayakorn, "Characterization of Natural Rubber Latex Film Containing Various Enhancers," Procedia Chemistry, vol. 4, pp. 308-312, 2012, ISSN 1876-6196. DOI: 10.1016/j.proche.2012.06.043.</a:t>
            </a:r>
            <a:endParaRPr sz="1100"/>
          </a:p>
          <a:p>
            <a:pPr indent="0" lvl="0" marL="0" rtl="0" algn="l">
              <a:spcBef>
                <a:spcPts val="1200"/>
              </a:spcBef>
              <a:spcAft>
                <a:spcPts val="0"/>
              </a:spcAft>
              <a:buNone/>
            </a:pPr>
            <a:r>
              <a:rPr lang="en" sz="1100"/>
              <a:t>[3] </a:t>
            </a:r>
            <a:r>
              <a:rPr lang="en" sz="1100"/>
              <a:t>E. W. Hawkes et al., "Engineered Jumpers Overcome Biological Limits via Work Multiplication," </a:t>
            </a:r>
            <a:r>
              <a:rPr i="1" lang="en" sz="1100"/>
              <a:t>Nature News,</a:t>
            </a:r>
            <a:r>
              <a:rPr lang="en" sz="1100"/>
              <a:t> Apr. 27, 2022.</a:t>
            </a:r>
            <a:endParaRPr sz="1100"/>
          </a:p>
          <a:p>
            <a:pPr indent="0" lvl="0" marL="0" rtl="0" algn="l">
              <a:spcBef>
                <a:spcPts val="1200"/>
              </a:spcBef>
              <a:spcAft>
                <a:spcPts val="0"/>
              </a:spcAft>
              <a:buNone/>
            </a:pPr>
            <a:r>
              <a:t/>
            </a:r>
            <a:endParaRPr sz="1100"/>
          </a:p>
          <a:p>
            <a:pPr indent="0" lvl="0" marL="0" rtl="0" algn="l">
              <a:spcBef>
                <a:spcPts val="1200"/>
              </a:spcBef>
              <a:spcAft>
                <a:spcPts val="1200"/>
              </a:spcAft>
              <a:buNone/>
            </a:pPr>
            <a:r>
              <a:rPr lang="en" sz="1400"/>
              <a:t>Special Thanks to Andrew Choi</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0"/>
          <p:cNvSpPr txBox="1"/>
          <p:nvPr>
            <p:ph type="title"/>
          </p:nvPr>
        </p:nvSpPr>
        <p:spPr>
          <a:xfrm>
            <a:off x="1086350" y="1551575"/>
            <a:ext cx="6797100" cy="12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7200"/>
              <a:t>Thank you</a:t>
            </a:r>
            <a:endParaRPr sz="7200"/>
          </a:p>
        </p:txBody>
      </p:sp>
      <p:sp>
        <p:nvSpPr>
          <p:cNvPr id="204" name="Google Shape;204;p30"/>
          <p:cNvSpPr txBox="1"/>
          <p:nvPr>
            <p:ph idx="1" type="body"/>
          </p:nvPr>
        </p:nvSpPr>
        <p:spPr>
          <a:xfrm>
            <a:off x="4884850" y="2747500"/>
            <a:ext cx="5334900" cy="942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3600"/>
              <a:t>Q&amp;A Time</a:t>
            </a:r>
            <a:endParaRPr sz="3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Previous Jumping Robots</a:t>
            </a:r>
            <a:endParaRPr/>
          </a:p>
        </p:txBody>
      </p:sp>
      <p:sp>
        <p:nvSpPr>
          <p:cNvPr id="71" name="Google Shape;71;p14"/>
          <p:cNvSpPr txBox="1"/>
          <p:nvPr>
            <p:ph idx="1" type="body"/>
          </p:nvPr>
        </p:nvSpPr>
        <p:spPr>
          <a:xfrm>
            <a:off x="4621350" y="775175"/>
            <a:ext cx="4166400" cy="40986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en" sz="1800"/>
              <a:t>Bio-mimic One-Legged Robot</a:t>
            </a:r>
            <a:endParaRPr sz="1800"/>
          </a:p>
          <a:p>
            <a:pPr indent="-317500" lvl="1" marL="914400" rtl="0" algn="l">
              <a:lnSpc>
                <a:spcPct val="150000"/>
              </a:lnSpc>
              <a:spcBef>
                <a:spcPts val="0"/>
              </a:spcBef>
              <a:spcAft>
                <a:spcPts val="0"/>
              </a:spcAft>
              <a:buSzPts val="1400"/>
              <a:buChar char="○"/>
            </a:pPr>
            <a:r>
              <a:rPr lang="en" sz="1400"/>
              <a:t>Muscle, tendon, etc</a:t>
            </a:r>
            <a:endParaRPr sz="1400"/>
          </a:p>
          <a:p>
            <a:pPr indent="-317500" lvl="1" marL="914400" rtl="0" algn="l">
              <a:lnSpc>
                <a:spcPct val="150000"/>
              </a:lnSpc>
              <a:spcBef>
                <a:spcPts val="0"/>
              </a:spcBef>
              <a:spcAft>
                <a:spcPts val="0"/>
              </a:spcAft>
              <a:buSzPts val="1400"/>
              <a:buChar char="○"/>
            </a:pPr>
            <a:r>
              <a:rPr lang="en" sz="1400"/>
              <a:t>Limited specific elastic energy</a:t>
            </a:r>
            <a:endParaRPr sz="1400"/>
          </a:p>
          <a:p>
            <a:pPr indent="-317500" lvl="1" marL="914400" rtl="0" algn="l">
              <a:lnSpc>
                <a:spcPct val="150000"/>
              </a:lnSpc>
              <a:spcBef>
                <a:spcPts val="0"/>
              </a:spcBef>
              <a:spcAft>
                <a:spcPts val="0"/>
              </a:spcAft>
              <a:buSzPts val="1400"/>
              <a:buChar char="○"/>
            </a:pPr>
            <a:r>
              <a:rPr lang="en" sz="1400"/>
              <a:t>Demanding Structures</a:t>
            </a:r>
            <a:endParaRPr/>
          </a:p>
          <a:p>
            <a:pPr indent="0" lvl="0" marL="0" rtl="0" algn="l">
              <a:lnSpc>
                <a:spcPct val="150000"/>
              </a:lnSpc>
              <a:spcBef>
                <a:spcPts val="1200"/>
              </a:spcBef>
              <a:spcAft>
                <a:spcPts val="0"/>
              </a:spcAft>
              <a:buNone/>
            </a:pPr>
            <a:r>
              <a:t/>
            </a:r>
            <a:endParaRPr/>
          </a:p>
          <a:p>
            <a:pPr indent="-342900" lvl="0" marL="457200" rtl="0" algn="l">
              <a:lnSpc>
                <a:spcPct val="150000"/>
              </a:lnSpc>
              <a:spcBef>
                <a:spcPts val="1200"/>
              </a:spcBef>
              <a:spcAft>
                <a:spcPts val="0"/>
              </a:spcAft>
              <a:buSzPts val="1800"/>
              <a:buChar char="●"/>
            </a:pPr>
            <a:r>
              <a:rPr lang="en" sz="1800"/>
              <a:t>Engineered Multi-Legged Robot</a:t>
            </a:r>
            <a:endParaRPr sz="1800"/>
          </a:p>
          <a:p>
            <a:pPr indent="-317500" lvl="1" marL="914400" rtl="0" algn="l">
              <a:lnSpc>
                <a:spcPct val="150000"/>
              </a:lnSpc>
              <a:spcBef>
                <a:spcPts val="0"/>
              </a:spcBef>
              <a:spcAft>
                <a:spcPts val="0"/>
              </a:spcAft>
              <a:buSzPts val="1400"/>
              <a:buChar char="○"/>
            </a:pPr>
            <a:r>
              <a:rPr lang="en" sz="1400"/>
              <a:t>Electric motors </a:t>
            </a:r>
            <a:endParaRPr sz="1400"/>
          </a:p>
          <a:p>
            <a:pPr indent="-317500" lvl="1" marL="914400" rtl="0" algn="l">
              <a:lnSpc>
                <a:spcPct val="150000"/>
              </a:lnSpc>
              <a:spcBef>
                <a:spcPts val="0"/>
              </a:spcBef>
              <a:spcAft>
                <a:spcPts val="0"/>
              </a:spcAft>
              <a:buSzPts val="1400"/>
              <a:buChar char="○"/>
            </a:pPr>
            <a:r>
              <a:rPr lang="en" sz="1400"/>
              <a:t>Tension linkage</a:t>
            </a:r>
            <a:endParaRPr sz="1400"/>
          </a:p>
          <a:p>
            <a:pPr indent="-317500" lvl="1" marL="914400" rtl="0" algn="l">
              <a:lnSpc>
                <a:spcPct val="150000"/>
              </a:lnSpc>
              <a:spcBef>
                <a:spcPts val="0"/>
              </a:spcBef>
              <a:spcAft>
                <a:spcPts val="0"/>
              </a:spcAft>
              <a:buSzPts val="1400"/>
              <a:buChar char="○"/>
            </a:pPr>
            <a:r>
              <a:rPr lang="en" sz="1400"/>
              <a:t>Still relatively limited elastic energy</a:t>
            </a:r>
            <a:endParaRPr sz="1400"/>
          </a:p>
        </p:txBody>
      </p:sp>
      <p:pic>
        <p:nvPicPr>
          <p:cNvPr id="72" name="Google Shape;72;p14"/>
          <p:cNvPicPr preferRelativeResize="0"/>
          <p:nvPr/>
        </p:nvPicPr>
        <p:blipFill>
          <a:blip r:embed="rId3">
            <a:alphaModFix/>
          </a:blip>
          <a:stretch>
            <a:fillRect/>
          </a:stretch>
        </p:blipFill>
        <p:spPr>
          <a:xfrm>
            <a:off x="389600" y="2641275"/>
            <a:ext cx="2288850" cy="2183100"/>
          </a:xfrm>
          <a:prstGeom prst="rect">
            <a:avLst/>
          </a:prstGeom>
          <a:noFill/>
          <a:ln>
            <a:noFill/>
          </a:ln>
        </p:spPr>
      </p:pic>
      <p:pic>
        <p:nvPicPr>
          <p:cNvPr id="73" name="Google Shape;73;p14"/>
          <p:cNvPicPr preferRelativeResize="0"/>
          <p:nvPr/>
        </p:nvPicPr>
        <p:blipFill>
          <a:blip r:embed="rId4">
            <a:alphaModFix/>
          </a:blip>
          <a:stretch>
            <a:fillRect/>
          </a:stretch>
        </p:blipFill>
        <p:spPr>
          <a:xfrm>
            <a:off x="2079370" y="1442150"/>
            <a:ext cx="1997056" cy="21056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Jumping Robot</a:t>
            </a:r>
            <a:endParaRPr/>
          </a:p>
        </p:txBody>
      </p:sp>
      <p:pic>
        <p:nvPicPr>
          <p:cNvPr id="79" name="Google Shape;79;p15"/>
          <p:cNvPicPr preferRelativeResize="0"/>
          <p:nvPr/>
        </p:nvPicPr>
        <p:blipFill>
          <a:blip r:embed="rId3">
            <a:alphaModFix/>
          </a:blip>
          <a:stretch>
            <a:fillRect/>
          </a:stretch>
        </p:blipFill>
        <p:spPr>
          <a:xfrm>
            <a:off x="5311088" y="1424188"/>
            <a:ext cx="3483570" cy="1828874"/>
          </a:xfrm>
          <a:prstGeom prst="rect">
            <a:avLst/>
          </a:prstGeom>
          <a:noFill/>
          <a:ln>
            <a:noFill/>
          </a:ln>
        </p:spPr>
      </p:pic>
      <p:sp>
        <p:nvSpPr>
          <p:cNvPr id="80" name="Google Shape;80;p15"/>
          <p:cNvSpPr txBox="1"/>
          <p:nvPr>
            <p:ph idx="1" type="body"/>
          </p:nvPr>
        </p:nvSpPr>
        <p:spPr>
          <a:xfrm>
            <a:off x="169525" y="1572350"/>
            <a:ext cx="5191500" cy="40986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en" sz="1800"/>
              <a:t>Hybrid Tension-Compression Jumping Robot</a:t>
            </a:r>
            <a:endParaRPr sz="1800"/>
          </a:p>
          <a:p>
            <a:pPr indent="-342900" lvl="1" marL="914400" rtl="0" algn="l">
              <a:lnSpc>
                <a:spcPct val="115000"/>
              </a:lnSpc>
              <a:spcBef>
                <a:spcPts val="0"/>
              </a:spcBef>
              <a:spcAft>
                <a:spcPts val="0"/>
              </a:spcAft>
              <a:buSzPts val="1800"/>
              <a:buChar char="○"/>
            </a:pPr>
            <a:r>
              <a:rPr lang="en" sz="1800" u="sng"/>
              <a:t>Methodology</a:t>
            </a:r>
            <a:r>
              <a:rPr lang="en" sz="1800"/>
              <a:t>:</a:t>
            </a:r>
            <a:endParaRPr sz="1800"/>
          </a:p>
          <a:p>
            <a:pPr indent="457200" lvl="0" marL="0" rtl="0" algn="l">
              <a:lnSpc>
                <a:spcPct val="115000"/>
              </a:lnSpc>
              <a:spcBef>
                <a:spcPts val="1200"/>
              </a:spcBef>
              <a:spcAft>
                <a:spcPts val="0"/>
              </a:spcAft>
              <a:buNone/>
            </a:pPr>
            <a:r>
              <a:rPr lang="en" sz="1800"/>
              <a:t>-DisMech DER Simulation</a:t>
            </a:r>
            <a:endParaRPr sz="1800"/>
          </a:p>
          <a:p>
            <a:pPr indent="-342900" lvl="1" marL="914400" rtl="0" algn="l">
              <a:lnSpc>
                <a:spcPct val="115000"/>
              </a:lnSpc>
              <a:spcBef>
                <a:spcPts val="1200"/>
              </a:spcBef>
              <a:spcAft>
                <a:spcPts val="0"/>
              </a:spcAft>
              <a:buSzPts val="1800"/>
              <a:buChar char="○"/>
            </a:pPr>
            <a:r>
              <a:rPr lang="en" sz="1800" u="sng"/>
              <a:t>Goal</a:t>
            </a:r>
            <a:r>
              <a:rPr lang="en" sz="1800"/>
              <a:t>:</a:t>
            </a:r>
            <a:endParaRPr sz="1800"/>
          </a:p>
          <a:p>
            <a:pPr indent="457200" lvl="0" marL="0" rtl="0" algn="l">
              <a:lnSpc>
                <a:spcPct val="115000"/>
              </a:lnSpc>
              <a:spcBef>
                <a:spcPts val="1200"/>
              </a:spcBef>
              <a:spcAft>
                <a:spcPts val="0"/>
              </a:spcAft>
              <a:buNone/>
            </a:pPr>
            <a:r>
              <a:rPr lang="en" sz="1800"/>
              <a:t>-Simulation matches real motion</a:t>
            </a:r>
            <a:br>
              <a:rPr lang="en" sz="1800"/>
            </a:br>
            <a:r>
              <a:rPr lang="en" sz="1800"/>
              <a:t>	-Easy change of parameters and geometry</a:t>
            </a:r>
            <a:endParaRPr sz="1800"/>
          </a:p>
          <a:p>
            <a:pPr indent="0" lvl="0" marL="0" rtl="0" algn="l">
              <a:lnSpc>
                <a:spcPct val="150000"/>
              </a:lnSpc>
              <a:spcBef>
                <a:spcPts val="1200"/>
              </a:spcBef>
              <a:spcAft>
                <a:spcPts val="1200"/>
              </a:spcAft>
              <a:buNone/>
            </a:pPr>
            <a:r>
              <a:t/>
            </a:r>
            <a:endParaRPr sz="1800"/>
          </a:p>
        </p:txBody>
      </p:sp>
      <p:pic>
        <p:nvPicPr>
          <p:cNvPr id="81" name="Google Shape;81;p15"/>
          <p:cNvPicPr preferRelativeResize="0"/>
          <p:nvPr/>
        </p:nvPicPr>
        <p:blipFill>
          <a:blip r:embed="rId4">
            <a:alphaModFix/>
          </a:blip>
          <a:stretch>
            <a:fillRect/>
          </a:stretch>
        </p:blipFill>
        <p:spPr>
          <a:xfrm>
            <a:off x="5401963" y="3281075"/>
            <a:ext cx="3392676" cy="737175"/>
          </a:xfrm>
          <a:prstGeom prst="rect">
            <a:avLst/>
          </a:prstGeom>
          <a:noFill/>
          <a:ln>
            <a:noFill/>
          </a:ln>
        </p:spPr>
      </p:pic>
      <p:pic>
        <p:nvPicPr>
          <p:cNvPr id="82" name="Google Shape;82;p15"/>
          <p:cNvPicPr preferRelativeResize="0"/>
          <p:nvPr/>
        </p:nvPicPr>
        <p:blipFill>
          <a:blip r:embed="rId5">
            <a:alphaModFix/>
          </a:blip>
          <a:stretch>
            <a:fillRect/>
          </a:stretch>
        </p:blipFill>
        <p:spPr>
          <a:xfrm>
            <a:off x="5875287" y="3990250"/>
            <a:ext cx="2446049" cy="910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Material Properties</a:t>
            </a:r>
            <a:endParaRPr/>
          </a:p>
        </p:txBody>
      </p:sp>
      <p:sp>
        <p:nvSpPr>
          <p:cNvPr id="88" name="Google Shape;88;p16"/>
          <p:cNvSpPr txBox="1"/>
          <p:nvPr>
            <p:ph idx="1" type="body"/>
          </p:nvPr>
        </p:nvSpPr>
        <p:spPr>
          <a:xfrm>
            <a:off x="4504100" y="287075"/>
            <a:ext cx="4491900" cy="46317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Carbon Fiber Rod[1]</a:t>
            </a:r>
            <a:endParaRPr sz="1600"/>
          </a:p>
          <a:p>
            <a:pPr indent="-330200" lvl="1" marL="914400" rtl="0" algn="l">
              <a:spcBef>
                <a:spcPts val="0"/>
              </a:spcBef>
              <a:spcAft>
                <a:spcPts val="0"/>
              </a:spcAft>
              <a:buSzPts val="1600"/>
              <a:buChar char="○"/>
            </a:pPr>
            <a:r>
              <a:rPr lang="en" sz="1600"/>
              <a:t>Radius of rods = 3 mm</a:t>
            </a:r>
            <a:endParaRPr sz="1600"/>
          </a:p>
          <a:p>
            <a:pPr indent="-330200" lvl="1" marL="914400" rtl="0" algn="l">
              <a:spcBef>
                <a:spcPts val="0"/>
              </a:spcBef>
              <a:spcAft>
                <a:spcPts val="0"/>
              </a:spcAft>
              <a:buSzPts val="1600"/>
              <a:buChar char="○"/>
            </a:pPr>
            <a:r>
              <a:rPr lang="en" sz="1600"/>
              <a:t>Young’s Modulus = 5 GPa</a:t>
            </a:r>
            <a:endParaRPr sz="1600"/>
          </a:p>
          <a:p>
            <a:pPr indent="-330200" lvl="1" marL="914400" rtl="0" algn="l">
              <a:spcBef>
                <a:spcPts val="0"/>
              </a:spcBef>
              <a:spcAft>
                <a:spcPts val="0"/>
              </a:spcAft>
              <a:buSzPts val="1600"/>
              <a:buChar char="○"/>
            </a:pPr>
            <a:r>
              <a:rPr lang="en" sz="1600"/>
              <a:t>Density = 1.2 g/cm^3</a:t>
            </a:r>
            <a:endParaRPr sz="1600"/>
          </a:p>
          <a:p>
            <a:pPr indent="-330200" lvl="1" marL="914400" rtl="0" algn="l">
              <a:spcBef>
                <a:spcPts val="0"/>
              </a:spcBef>
              <a:spcAft>
                <a:spcPts val="0"/>
              </a:spcAft>
              <a:buSzPts val="1600"/>
              <a:buChar char="○"/>
            </a:pPr>
            <a:r>
              <a:rPr lang="en" sz="1600"/>
              <a:t>Poisson’s ratio = 0.1</a:t>
            </a:r>
            <a:endParaRPr sz="1600"/>
          </a:p>
          <a:p>
            <a:pPr indent="-330200" lvl="1" marL="914400" rtl="0" algn="l">
              <a:spcBef>
                <a:spcPts val="0"/>
              </a:spcBef>
              <a:spcAft>
                <a:spcPts val="0"/>
              </a:spcAft>
              <a:buSzPts val="1600"/>
              <a:buChar char="○"/>
            </a:pPr>
            <a:r>
              <a:rPr lang="en" sz="1600"/>
              <a:t>Uncompressed height of the rod = 0.3m</a:t>
            </a:r>
            <a:endParaRPr sz="1600"/>
          </a:p>
          <a:p>
            <a:pPr indent="0" lvl="0" marL="914400" rtl="0" algn="l">
              <a:spcBef>
                <a:spcPts val="1200"/>
              </a:spcBef>
              <a:spcAft>
                <a:spcPts val="0"/>
              </a:spcAft>
              <a:buNone/>
            </a:pPr>
            <a:r>
              <a:t/>
            </a:r>
            <a:endParaRPr sz="1600"/>
          </a:p>
          <a:p>
            <a:pPr indent="-330200" lvl="0" marL="457200" rtl="0" algn="l">
              <a:spcBef>
                <a:spcPts val="1200"/>
              </a:spcBef>
              <a:spcAft>
                <a:spcPts val="0"/>
              </a:spcAft>
              <a:buSzPts val="1600"/>
              <a:buChar char="●"/>
            </a:pPr>
            <a:r>
              <a:rPr lang="en" sz="1600"/>
              <a:t>Latex Rubber Bands[2]</a:t>
            </a:r>
            <a:endParaRPr sz="1600"/>
          </a:p>
          <a:p>
            <a:pPr indent="-330200" lvl="1" marL="914400" rtl="0" algn="l">
              <a:spcBef>
                <a:spcPts val="0"/>
              </a:spcBef>
              <a:spcAft>
                <a:spcPts val="0"/>
              </a:spcAft>
              <a:buSzPts val="1600"/>
              <a:buChar char="○"/>
            </a:pPr>
            <a:r>
              <a:rPr lang="en" sz="1600"/>
              <a:t>Radius = 6 mm</a:t>
            </a:r>
            <a:endParaRPr sz="1600"/>
          </a:p>
          <a:p>
            <a:pPr indent="-330200" lvl="1" marL="914400" rtl="0" algn="l">
              <a:spcBef>
                <a:spcPts val="0"/>
              </a:spcBef>
              <a:spcAft>
                <a:spcPts val="0"/>
              </a:spcAft>
              <a:buSzPts val="1600"/>
              <a:buChar char="○"/>
            </a:pPr>
            <a:r>
              <a:rPr lang="en" sz="1600"/>
              <a:t>Young’s Modulus = 1 MPa</a:t>
            </a:r>
            <a:endParaRPr sz="1600"/>
          </a:p>
          <a:p>
            <a:pPr indent="-330200" lvl="1" marL="914400" rtl="0" algn="l">
              <a:spcBef>
                <a:spcPts val="0"/>
              </a:spcBef>
              <a:spcAft>
                <a:spcPts val="0"/>
              </a:spcAft>
              <a:buSzPts val="1600"/>
              <a:buChar char="○"/>
            </a:pPr>
            <a:r>
              <a:rPr lang="en" sz="1600"/>
              <a:t>Density = 1.2 g/cm^3</a:t>
            </a:r>
            <a:endParaRPr sz="1600"/>
          </a:p>
          <a:p>
            <a:pPr indent="-330200" lvl="1" marL="914400" rtl="0" algn="l">
              <a:spcBef>
                <a:spcPts val="0"/>
              </a:spcBef>
              <a:spcAft>
                <a:spcPts val="0"/>
              </a:spcAft>
              <a:buSzPts val="1600"/>
              <a:buChar char="○"/>
            </a:pPr>
            <a:r>
              <a:rPr lang="en" sz="1600"/>
              <a:t>Poisson’s ratio = 0.5</a:t>
            </a:r>
            <a:endParaRPr sz="1600"/>
          </a:p>
        </p:txBody>
      </p:sp>
      <p:pic>
        <p:nvPicPr>
          <p:cNvPr id="89" name="Google Shape;89;p16"/>
          <p:cNvPicPr preferRelativeResize="0"/>
          <p:nvPr/>
        </p:nvPicPr>
        <p:blipFill>
          <a:blip r:embed="rId3">
            <a:alphaModFix/>
          </a:blip>
          <a:stretch>
            <a:fillRect/>
          </a:stretch>
        </p:blipFill>
        <p:spPr>
          <a:xfrm>
            <a:off x="1026475" y="2209700"/>
            <a:ext cx="1828875" cy="18288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Simulation E</a:t>
            </a:r>
            <a:r>
              <a:rPr lang="en"/>
              <a:t>nvironment</a:t>
            </a:r>
            <a:endParaRPr/>
          </a:p>
        </p:txBody>
      </p:sp>
      <p:sp>
        <p:nvSpPr>
          <p:cNvPr id="95" name="Google Shape;95;p17"/>
          <p:cNvSpPr txBox="1"/>
          <p:nvPr>
            <p:ph idx="1" type="body"/>
          </p:nvPr>
        </p:nvSpPr>
        <p:spPr>
          <a:xfrm>
            <a:off x="4367325" y="372800"/>
            <a:ext cx="4981200" cy="4098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Parameters &amp; Assumptions:</a:t>
            </a:r>
            <a:endParaRPr sz="1400"/>
          </a:p>
          <a:p>
            <a:pPr indent="-317500" lvl="1" marL="914400" rtl="0" algn="l">
              <a:spcBef>
                <a:spcPts val="0"/>
              </a:spcBef>
              <a:spcAft>
                <a:spcPts val="0"/>
              </a:spcAft>
              <a:buSzPts val="1400"/>
              <a:buChar char="○"/>
            </a:pPr>
            <a:r>
              <a:rPr lang="en" sz="1400"/>
              <a:t>Time step = 10</a:t>
            </a:r>
            <a:r>
              <a:rPr baseline="30000" lang="en" sz="1400"/>
              <a:t>-4</a:t>
            </a:r>
            <a:r>
              <a:rPr lang="en" sz="1400"/>
              <a:t> s</a:t>
            </a:r>
            <a:endParaRPr sz="1400"/>
          </a:p>
          <a:p>
            <a:pPr indent="-317500" lvl="1" marL="914400" rtl="0" algn="l">
              <a:spcBef>
                <a:spcPts val="0"/>
              </a:spcBef>
              <a:spcAft>
                <a:spcPts val="0"/>
              </a:spcAft>
              <a:buSzPts val="1400"/>
              <a:buChar char="○"/>
            </a:pPr>
            <a:r>
              <a:rPr lang="en" sz="1400"/>
              <a:t>Vertices per limb = 11</a:t>
            </a:r>
            <a:endParaRPr sz="1400"/>
          </a:p>
          <a:p>
            <a:pPr indent="-317500" lvl="1" marL="914400" rtl="0" algn="l">
              <a:spcBef>
                <a:spcPts val="0"/>
              </a:spcBef>
              <a:spcAft>
                <a:spcPts val="0"/>
              </a:spcAft>
              <a:buSzPts val="1400"/>
              <a:buChar char="○"/>
            </a:pPr>
            <a:r>
              <a:rPr lang="en" sz="1400"/>
              <a:t>Solver tolerance = 1e-3</a:t>
            </a:r>
            <a:endParaRPr sz="1400"/>
          </a:p>
          <a:p>
            <a:pPr indent="-317500" lvl="1" marL="914400" rtl="0" algn="l">
              <a:spcBef>
                <a:spcPts val="0"/>
              </a:spcBef>
              <a:spcAft>
                <a:spcPts val="0"/>
              </a:spcAft>
              <a:buSzPts val="1400"/>
              <a:buChar char="○"/>
            </a:pPr>
            <a:r>
              <a:rPr lang="en" sz="1400"/>
              <a:t>Iterative method: Backward Euler</a:t>
            </a:r>
            <a:endParaRPr sz="1400"/>
          </a:p>
          <a:p>
            <a:pPr indent="-317500" lvl="1" marL="914400" rtl="0" algn="l">
              <a:spcBef>
                <a:spcPts val="0"/>
              </a:spcBef>
              <a:spcAft>
                <a:spcPts val="0"/>
              </a:spcAft>
              <a:buSzPts val="1400"/>
              <a:buChar char="○"/>
            </a:pPr>
            <a:r>
              <a:rPr lang="en" sz="1400"/>
              <a:t>Friction Ignored</a:t>
            </a:r>
            <a:endParaRPr sz="1400"/>
          </a:p>
          <a:p>
            <a:pPr indent="-317500" lvl="1" marL="914400" rtl="0" algn="l">
              <a:spcBef>
                <a:spcPts val="0"/>
              </a:spcBef>
              <a:spcAft>
                <a:spcPts val="0"/>
              </a:spcAft>
              <a:buSzPts val="1400"/>
              <a:buChar char="○"/>
            </a:pPr>
            <a:r>
              <a:rPr lang="en" sz="1400"/>
              <a:t>Inviscid</a:t>
            </a:r>
            <a:r>
              <a:rPr lang="en" sz="1400"/>
              <a:t> environment</a:t>
            </a:r>
            <a:endParaRPr sz="1400"/>
          </a:p>
          <a:p>
            <a:pPr indent="-317500" lvl="1" marL="914400" rtl="0" algn="l">
              <a:spcBef>
                <a:spcPts val="0"/>
              </a:spcBef>
              <a:spcAft>
                <a:spcPts val="0"/>
              </a:spcAft>
              <a:buSzPts val="1400"/>
              <a:buChar char="○"/>
            </a:pPr>
            <a:r>
              <a:rPr lang="en" sz="1400"/>
              <a:t>No failure</a:t>
            </a:r>
            <a:endParaRPr sz="1400"/>
          </a:p>
          <a:p>
            <a:pPr indent="-317500" lvl="1" marL="914400" rtl="0" algn="l">
              <a:spcBef>
                <a:spcPts val="0"/>
              </a:spcBef>
              <a:spcAft>
                <a:spcPts val="0"/>
              </a:spcAft>
              <a:buSzPts val="1400"/>
              <a:buChar char="○"/>
            </a:pPr>
            <a:r>
              <a:rPr lang="en" sz="1400"/>
              <a:t>Soft ground with 1e5 contact stiffness</a:t>
            </a:r>
            <a:br>
              <a:rPr lang="en" sz="1400"/>
            </a:br>
            <a:endParaRPr sz="1400"/>
          </a:p>
          <a:p>
            <a:pPr indent="-317500" lvl="0" marL="457200" rtl="0" algn="l">
              <a:spcBef>
                <a:spcPts val="0"/>
              </a:spcBef>
              <a:spcAft>
                <a:spcPts val="0"/>
              </a:spcAft>
              <a:buSzPts val="1400"/>
              <a:buChar char="●"/>
            </a:pPr>
            <a:r>
              <a:rPr lang="en" sz="1400"/>
              <a:t>Initial &amp; Boundary Condition:</a:t>
            </a:r>
            <a:endParaRPr sz="1400"/>
          </a:p>
          <a:p>
            <a:pPr indent="-317500" lvl="1" marL="914400" rtl="0" algn="l">
              <a:spcBef>
                <a:spcPts val="0"/>
              </a:spcBef>
              <a:spcAft>
                <a:spcPts val="0"/>
              </a:spcAft>
              <a:buSzPts val="1400"/>
              <a:buChar char="○"/>
            </a:pPr>
            <a:r>
              <a:rPr lang="en" sz="1400"/>
              <a:t>All nodes are free</a:t>
            </a:r>
            <a:endParaRPr sz="1400"/>
          </a:p>
          <a:p>
            <a:pPr indent="-317500" lvl="1" marL="914400" rtl="0" algn="l">
              <a:spcBef>
                <a:spcPts val="0"/>
              </a:spcBef>
              <a:spcAft>
                <a:spcPts val="0"/>
              </a:spcAft>
              <a:buSzPts val="1400"/>
              <a:buChar char="○"/>
            </a:pPr>
            <a:r>
              <a:rPr lang="en" sz="1400"/>
              <a:t>Gravity = 1g</a:t>
            </a:r>
            <a:endParaRPr sz="1400"/>
          </a:p>
          <a:p>
            <a:pPr indent="-317500" lvl="1" marL="914400" rtl="0" algn="l">
              <a:spcBef>
                <a:spcPts val="0"/>
              </a:spcBef>
              <a:spcAft>
                <a:spcPts val="0"/>
              </a:spcAft>
              <a:buSzPts val="1400"/>
              <a:buChar char="○"/>
            </a:pPr>
            <a:r>
              <a:rPr lang="en" sz="1400"/>
              <a:t>I</a:t>
            </a:r>
            <a:r>
              <a:rPr lang="en" sz="1400"/>
              <a:t>nitial height = 1mm</a:t>
            </a:r>
            <a:endParaRPr sz="1400"/>
          </a:p>
          <a:p>
            <a:pPr indent="-317500" lvl="1" marL="914400" rtl="0" algn="l">
              <a:spcBef>
                <a:spcPts val="0"/>
              </a:spcBef>
              <a:spcAft>
                <a:spcPts val="0"/>
              </a:spcAft>
              <a:buSzPts val="1400"/>
              <a:buChar char="○"/>
            </a:pPr>
            <a:r>
              <a:rPr lang="en" sz="1400"/>
              <a:t>Initial velocity = 0</a:t>
            </a:r>
            <a:endParaRPr sz="1400"/>
          </a:p>
          <a:p>
            <a:pPr indent="-317500" lvl="1" marL="914400" rtl="0" algn="l">
              <a:spcBef>
                <a:spcPts val="0"/>
              </a:spcBef>
              <a:spcAft>
                <a:spcPts val="0"/>
              </a:spcAft>
              <a:buSzPts val="1400"/>
              <a:buChar char="○"/>
            </a:pPr>
            <a:r>
              <a:rPr lang="en" sz="1400"/>
              <a:t>Uniform force applied at top cross until some time</a:t>
            </a:r>
            <a:br>
              <a:rPr lang="en" sz="1400"/>
            </a:b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Dismech Simulation Processes</a:t>
            </a:r>
            <a:endParaRPr/>
          </a:p>
        </p:txBody>
      </p:sp>
      <p:sp>
        <p:nvSpPr>
          <p:cNvPr id="101" name="Google Shape;101;p18"/>
          <p:cNvSpPr txBox="1"/>
          <p:nvPr>
            <p:ph idx="1" type="body"/>
          </p:nvPr>
        </p:nvSpPr>
        <p:spPr>
          <a:xfrm>
            <a:off x="4239250" y="586000"/>
            <a:ext cx="4461000" cy="4048800"/>
          </a:xfrm>
          <a:prstGeom prst="rect">
            <a:avLst/>
          </a:prstGeom>
        </p:spPr>
        <p:txBody>
          <a:bodyPr anchorCtr="0" anchor="t" bIns="91425" lIns="91425" spcFirstLastPara="1" rIns="91425" wrap="square" tIns="91425">
            <a:normAutofit lnSpcReduction="10000"/>
          </a:bodyPr>
          <a:lstStyle/>
          <a:p>
            <a:pPr indent="-330200" lvl="0" marL="457200" rtl="0" algn="l">
              <a:lnSpc>
                <a:spcPct val="150000"/>
              </a:lnSpc>
              <a:spcBef>
                <a:spcPts val="0"/>
              </a:spcBef>
              <a:spcAft>
                <a:spcPts val="0"/>
              </a:spcAft>
              <a:buClr>
                <a:schemeClr val="lt2"/>
              </a:buClr>
              <a:buSzPts val="1600"/>
              <a:buAutoNum type="arabicPeriod"/>
            </a:pPr>
            <a:r>
              <a:rPr lang="en" sz="1600">
                <a:solidFill>
                  <a:schemeClr val="lt2"/>
                </a:solidFill>
              </a:rPr>
              <a:t>Define robot physical parameters(Young’s modulus, density, etc from real world)</a:t>
            </a:r>
            <a:endParaRPr sz="1600">
              <a:solidFill>
                <a:schemeClr val="lt2"/>
              </a:solidFill>
            </a:endParaRPr>
          </a:p>
          <a:p>
            <a:pPr indent="-330200" lvl="0" marL="457200" rtl="0" algn="l">
              <a:lnSpc>
                <a:spcPct val="150000"/>
              </a:lnSpc>
              <a:spcBef>
                <a:spcPts val="0"/>
              </a:spcBef>
              <a:spcAft>
                <a:spcPts val="0"/>
              </a:spcAft>
              <a:buClr>
                <a:schemeClr val="lt2"/>
              </a:buClr>
              <a:buSzPts val="1600"/>
              <a:buAutoNum type="arabicPeriod"/>
            </a:pPr>
            <a:r>
              <a:rPr lang="en" sz="1600">
                <a:solidFill>
                  <a:schemeClr val="lt2"/>
                </a:solidFill>
              </a:rPr>
              <a:t>Define robot geometry(limbs, joints)</a:t>
            </a:r>
            <a:endParaRPr sz="1600">
              <a:solidFill>
                <a:schemeClr val="lt2"/>
              </a:solidFill>
            </a:endParaRPr>
          </a:p>
          <a:p>
            <a:pPr indent="-330200" lvl="0" marL="457200" rtl="0" algn="l">
              <a:lnSpc>
                <a:spcPct val="150000"/>
              </a:lnSpc>
              <a:spcBef>
                <a:spcPts val="0"/>
              </a:spcBef>
              <a:spcAft>
                <a:spcPts val="0"/>
              </a:spcAft>
              <a:buClr>
                <a:schemeClr val="lt2"/>
              </a:buClr>
              <a:buSzPts val="1600"/>
              <a:buAutoNum type="arabicPeriod"/>
            </a:pPr>
            <a:r>
              <a:rPr lang="en" sz="1600">
                <a:solidFill>
                  <a:schemeClr val="lt2"/>
                </a:solidFill>
              </a:rPr>
              <a:t>Define boundary and initial conditions(forces, contact, fixture, initial position)</a:t>
            </a:r>
            <a:endParaRPr sz="1600">
              <a:solidFill>
                <a:schemeClr val="lt2"/>
              </a:solidFill>
            </a:endParaRPr>
          </a:p>
          <a:p>
            <a:pPr indent="-330200" lvl="0" marL="457200" rtl="0" algn="l">
              <a:lnSpc>
                <a:spcPct val="150000"/>
              </a:lnSpc>
              <a:spcBef>
                <a:spcPts val="0"/>
              </a:spcBef>
              <a:spcAft>
                <a:spcPts val="0"/>
              </a:spcAft>
              <a:buClr>
                <a:schemeClr val="lt2"/>
              </a:buClr>
              <a:buSzPts val="1600"/>
              <a:buAutoNum type="arabicPeriod"/>
            </a:pPr>
            <a:r>
              <a:rPr lang="en" sz="1600">
                <a:solidFill>
                  <a:schemeClr val="lt2"/>
                </a:solidFill>
              </a:rPr>
              <a:t>Decide force appliance time</a:t>
            </a:r>
            <a:endParaRPr sz="1600">
              <a:solidFill>
                <a:schemeClr val="lt2"/>
              </a:solidFill>
            </a:endParaRPr>
          </a:p>
          <a:p>
            <a:pPr indent="-330200" lvl="0" marL="457200" rtl="0" algn="l">
              <a:lnSpc>
                <a:spcPct val="150000"/>
              </a:lnSpc>
              <a:spcBef>
                <a:spcPts val="0"/>
              </a:spcBef>
              <a:spcAft>
                <a:spcPts val="0"/>
              </a:spcAft>
              <a:buClr>
                <a:schemeClr val="lt2"/>
              </a:buClr>
              <a:buSzPts val="1600"/>
              <a:buAutoNum type="arabicPeriod"/>
            </a:pPr>
            <a:r>
              <a:rPr lang="en" sz="1600">
                <a:solidFill>
                  <a:schemeClr val="lt2"/>
                </a:solidFill>
              </a:rPr>
              <a:t>Decide view window</a:t>
            </a:r>
            <a:endParaRPr sz="1600">
              <a:solidFill>
                <a:schemeClr val="lt2"/>
              </a:solidFill>
            </a:endParaRPr>
          </a:p>
          <a:p>
            <a:pPr indent="-330200" lvl="0" marL="457200" rtl="0" algn="l">
              <a:lnSpc>
                <a:spcPct val="150000"/>
              </a:lnSpc>
              <a:spcBef>
                <a:spcPts val="0"/>
              </a:spcBef>
              <a:spcAft>
                <a:spcPts val="0"/>
              </a:spcAft>
              <a:buClr>
                <a:schemeClr val="lt2"/>
              </a:buClr>
              <a:buSzPts val="1600"/>
              <a:buAutoNum type="arabicPeriod"/>
            </a:pPr>
            <a:r>
              <a:rPr lang="en" sz="1600">
                <a:solidFill>
                  <a:schemeClr val="lt2"/>
                </a:solidFill>
              </a:rPr>
              <a:t>Run dismech.sh</a:t>
            </a:r>
            <a:endParaRPr sz="1600">
              <a:solidFill>
                <a:schemeClr val="lt2"/>
              </a:solidFill>
            </a:endParaRPr>
          </a:p>
          <a:p>
            <a:pPr indent="-330200" lvl="0" marL="457200" rtl="0" algn="l">
              <a:lnSpc>
                <a:spcPct val="150000"/>
              </a:lnSpc>
              <a:spcBef>
                <a:spcPts val="0"/>
              </a:spcBef>
              <a:spcAft>
                <a:spcPts val="0"/>
              </a:spcAft>
              <a:buClr>
                <a:schemeClr val="lt2"/>
              </a:buClr>
              <a:buSzPts val="1600"/>
              <a:buAutoNum type="arabicPeriod"/>
            </a:pPr>
            <a:r>
              <a:rPr lang="en" sz="1600">
                <a:solidFill>
                  <a:schemeClr val="lt2"/>
                </a:solidFill>
              </a:rPr>
              <a:t>Observe and make changes</a:t>
            </a:r>
            <a:endParaRPr sz="1600">
              <a:solidFill>
                <a:schemeClr val="lt2"/>
              </a:solidFill>
            </a:endParaRPr>
          </a:p>
        </p:txBody>
      </p:sp>
      <p:sp>
        <p:nvSpPr>
          <p:cNvPr id="102" name="Google Shape;102;p18"/>
          <p:cNvSpPr/>
          <p:nvPr/>
        </p:nvSpPr>
        <p:spPr>
          <a:xfrm>
            <a:off x="3349450" y="1395650"/>
            <a:ext cx="783000" cy="1931100"/>
          </a:xfrm>
          <a:prstGeom prst="downArrow">
            <a:avLst>
              <a:gd fmla="val 50000" name="adj1"/>
              <a:gd fmla="val 50000" name="adj2"/>
            </a:avLst>
          </a:pr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modifications to Dismech</a:t>
            </a:r>
            <a:endParaRPr/>
          </a:p>
        </p:txBody>
      </p:sp>
      <p:sp>
        <p:nvSpPr>
          <p:cNvPr id="108" name="Google Shape;108;p19"/>
          <p:cNvSpPr txBox="1"/>
          <p:nvPr>
            <p:ph idx="1" type="body"/>
          </p:nvPr>
        </p:nvSpPr>
        <p:spPr>
          <a:xfrm>
            <a:off x="4064100" y="-143700"/>
            <a:ext cx="4461000" cy="40488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88"/>
              <a:buNone/>
            </a:pPr>
            <a:r>
              <a:t/>
            </a:r>
            <a:endParaRPr sz="1312">
              <a:solidFill>
                <a:schemeClr val="lt2"/>
              </a:solidFill>
            </a:endParaRPr>
          </a:p>
          <a:p>
            <a:pPr indent="-311943" lvl="0" marL="457200" rtl="0" algn="l">
              <a:lnSpc>
                <a:spcPct val="95000"/>
              </a:lnSpc>
              <a:spcBef>
                <a:spcPts val="1200"/>
              </a:spcBef>
              <a:spcAft>
                <a:spcPts val="0"/>
              </a:spcAft>
              <a:buClr>
                <a:schemeClr val="lt2"/>
              </a:buClr>
              <a:buSzPts val="1313"/>
              <a:buChar char="●"/>
            </a:pPr>
            <a:r>
              <a:rPr lang="en" sz="1312">
                <a:solidFill>
                  <a:schemeClr val="lt2"/>
                </a:solidFill>
              </a:rPr>
              <a:t>class world</a:t>
            </a:r>
            <a:endParaRPr sz="1312">
              <a:solidFill>
                <a:schemeClr val="lt2"/>
              </a:solidFill>
            </a:endParaRPr>
          </a:p>
          <a:p>
            <a:pPr indent="-304006" lvl="1" marL="914400" rtl="0" algn="l">
              <a:lnSpc>
                <a:spcPct val="95000"/>
              </a:lnSpc>
              <a:spcBef>
                <a:spcPts val="0"/>
              </a:spcBef>
              <a:spcAft>
                <a:spcPts val="0"/>
              </a:spcAft>
              <a:buClr>
                <a:schemeClr val="lt2"/>
              </a:buClr>
              <a:buSzPts val="1188"/>
              <a:buChar char="○"/>
            </a:pPr>
            <a:r>
              <a:rPr lang="en" sz="1187">
                <a:solidFill>
                  <a:schemeClr val="lt2"/>
                </a:solidFill>
              </a:rPr>
              <a:t>Ability to drop external force at certain time</a:t>
            </a:r>
            <a:endParaRPr sz="1187">
              <a:solidFill>
                <a:schemeClr val="lt2"/>
              </a:solidFill>
            </a:endParaRPr>
          </a:p>
          <a:p>
            <a:pPr indent="0" lvl="0" marL="914400" rtl="0" algn="l">
              <a:lnSpc>
                <a:spcPct val="95000"/>
              </a:lnSpc>
              <a:spcBef>
                <a:spcPts val="1200"/>
              </a:spcBef>
              <a:spcAft>
                <a:spcPts val="0"/>
              </a:spcAft>
              <a:buSzPts val="688"/>
              <a:buNone/>
            </a:pPr>
            <a:r>
              <a:t/>
            </a:r>
            <a:endParaRPr sz="1312">
              <a:solidFill>
                <a:schemeClr val="lt2"/>
              </a:solidFill>
            </a:endParaRPr>
          </a:p>
          <a:p>
            <a:pPr indent="0" lvl="0" marL="914400" rtl="0" algn="l">
              <a:lnSpc>
                <a:spcPct val="95000"/>
              </a:lnSpc>
              <a:spcBef>
                <a:spcPts val="1200"/>
              </a:spcBef>
              <a:spcAft>
                <a:spcPts val="0"/>
              </a:spcAft>
              <a:buSzPts val="688"/>
              <a:buNone/>
            </a:pPr>
            <a:r>
              <a:t/>
            </a:r>
            <a:endParaRPr sz="1312">
              <a:solidFill>
                <a:schemeClr val="lt2"/>
              </a:solidFill>
            </a:endParaRPr>
          </a:p>
          <a:p>
            <a:pPr indent="0" lvl="0" marL="914400" rtl="0" algn="l">
              <a:lnSpc>
                <a:spcPct val="95000"/>
              </a:lnSpc>
              <a:spcBef>
                <a:spcPts val="1200"/>
              </a:spcBef>
              <a:spcAft>
                <a:spcPts val="0"/>
              </a:spcAft>
              <a:buSzPts val="688"/>
              <a:buNone/>
            </a:pPr>
            <a:r>
              <a:t/>
            </a:r>
            <a:endParaRPr sz="1312">
              <a:solidFill>
                <a:schemeClr val="lt2"/>
              </a:solidFill>
            </a:endParaRPr>
          </a:p>
          <a:p>
            <a:pPr indent="-304006" lvl="1" marL="914400" rtl="0" algn="l">
              <a:lnSpc>
                <a:spcPct val="95000"/>
              </a:lnSpc>
              <a:spcBef>
                <a:spcPts val="1200"/>
              </a:spcBef>
              <a:spcAft>
                <a:spcPts val="0"/>
              </a:spcAft>
              <a:buClr>
                <a:schemeClr val="lt2"/>
              </a:buClr>
              <a:buSzPts val="1188"/>
              <a:buChar char="○"/>
            </a:pPr>
            <a:r>
              <a:rPr lang="en" sz="1187">
                <a:solidFill>
                  <a:schemeClr val="lt2"/>
                </a:solidFill>
              </a:rPr>
              <a:t>Record and </a:t>
            </a:r>
            <a:r>
              <a:rPr lang="en" sz="1187">
                <a:solidFill>
                  <a:schemeClr val="lt2"/>
                </a:solidFill>
              </a:rPr>
              <a:t>output</a:t>
            </a:r>
            <a:r>
              <a:rPr lang="en" sz="1187">
                <a:solidFill>
                  <a:schemeClr val="lt2"/>
                </a:solidFill>
              </a:rPr>
              <a:t> max velocity/compression</a:t>
            </a:r>
            <a:endParaRPr sz="1187">
              <a:solidFill>
                <a:schemeClr val="lt2"/>
              </a:solidFill>
            </a:endParaRPr>
          </a:p>
          <a:p>
            <a:pPr indent="0" lvl="0" marL="0" rtl="0" algn="l">
              <a:lnSpc>
                <a:spcPct val="95000"/>
              </a:lnSpc>
              <a:spcBef>
                <a:spcPts val="1200"/>
              </a:spcBef>
              <a:spcAft>
                <a:spcPts val="0"/>
              </a:spcAft>
              <a:buSzPts val="688"/>
              <a:buNone/>
            </a:pPr>
            <a:r>
              <a:t/>
            </a:r>
            <a:endParaRPr sz="1312">
              <a:solidFill>
                <a:schemeClr val="lt2"/>
              </a:solidFill>
            </a:endParaRPr>
          </a:p>
          <a:p>
            <a:pPr indent="0" lvl="0" marL="0" rtl="0" algn="l">
              <a:lnSpc>
                <a:spcPct val="95000"/>
              </a:lnSpc>
              <a:spcBef>
                <a:spcPts val="1200"/>
              </a:spcBef>
              <a:spcAft>
                <a:spcPts val="0"/>
              </a:spcAft>
              <a:buSzPts val="688"/>
              <a:buNone/>
            </a:pPr>
            <a:r>
              <a:t/>
            </a:r>
            <a:endParaRPr sz="1312">
              <a:solidFill>
                <a:schemeClr val="lt2"/>
              </a:solidFill>
            </a:endParaRPr>
          </a:p>
          <a:p>
            <a:pPr indent="0" lvl="0" marL="0" rtl="0" algn="l">
              <a:lnSpc>
                <a:spcPct val="95000"/>
              </a:lnSpc>
              <a:spcBef>
                <a:spcPts val="1200"/>
              </a:spcBef>
              <a:spcAft>
                <a:spcPts val="0"/>
              </a:spcAft>
              <a:buSzPts val="688"/>
              <a:buNone/>
            </a:pPr>
            <a:r>
              <a:t/>
            </a:r>
            <a:endParaRPr sz="1312">
              <a:solidFill>
                <a:schemeClr val="lt2"/>
              </a:solidFill>
            </a:endParaRPr>
          </a:p>
          <a:p>
            <a:pPr indent="0" lvl="0" marL="0" rtl="0" algn="l">
              <a:lnSpc>
                <a:spcPct val="95000"/>
              </a:lnSpc>
              <a:spcBef>
                <a:spcPts val="1200"/>
              </a:spcBef>
              <a:spcAft>
                <a:spcPts val="0"/>
              </a:spcAft>
              <a:buSzPts val="688"/>
              <a:buNone/>
            </a:pPr>
            <a:r>
              <a:t/>
            </a:r>
            <a:endParaRPr sz="1312">
              <a:solidFill>
                <a:schemeClr val="lt2"/>
              </a:solidFill>
            </a:endParaRPr>
          </a:p>
          <a:p>
            <a:pPr indent="-311943" lvl="0" marL="457200" rtl="0" algn="l">
              <a:lnSpc>
                <a:spcPct val="95000"/>
              </a:lnSpc>
              <a:spcBef>
                <a:spcPts val="1200"/>
              </a:spcBef>
              <a:spcAft>
                <a:spcPts val="0"/>
              </a:spcAft>
              <a:buClr>
                <a:schemeClr val="lt2"/>
              </a:buClr>
              <a:buSzPts val="1313"/>
              <a:buChar char="●"/>
            </a:pPr>
            <a:r>
              <a:rPr lang="en" sz="1312">
                <a:solidFill>
                  <a:schemeClr val="lt2"/>
                </a:solidFill>
              </a:rPr>
              <a:t>Main.cpp</a:t>
            </a:r>
            <a:endParaRPr sz="1312">
              <a:solidFill>
                <a:schemeClr val="lt2"/>
              </a:solidFill>
            </a:endParaRPr>
          </a:p>
          <a:p>
            <a:pPr indent="0" lvl="0" marL="0" rtl="0" algn="l">
              <a:lnSpc>
                <a:spcPct val="95000"/>
              </a:lnSpc>
              <a:spcBef>
                <a:spcPts val="1200"/>
              </a:spcBef>
              <a:spcAft>
                <a:spcPts val="0"/>
              </a:spcAft>
              <a:buSzPts val="688"/>
              <a:buNone/>
            </a:pPr>
            <a:r>
              <a:t/>
            </a:r>
            <a:endParaRPr sz="1312">
              <a:solidFill>
                <a:schemeClr val="lt2"/>
              </a:solidFill>
            </a:endParaRPr>
          </a:p>
          <a:p>
            <a:pPr indent="0" lvl="0" marL="0" rtl="0" algn="l">
              <a:lnSpc>
                <a:spcPct val="95000"/>
              </a:lnSpc>
              <a:spcBef>
                <a:spcPts val="1200"/>
              </a:spcBef>
              <a:spcAft>
                <a:spcPts val="0"/>
              </a:spcAft>
              <a:buSzPts val="688"/>
              <a:buNone/>
            </a:pPr>
            <a:r>
              <a:t/>
            </a:r>
            <a:endParaRPr sz="1312">
              <a:solidFill>
                <a:schemeClr val="lt2"/>
              </a:solidFill>
            </a:endParaRPr>
          </a:p>
          <a:p>
            <a:pPr indent="-311943" lvl="0" marL="457200" rtl="0" algn="l">
              <a:lnSpc>
                <a:spcPct val="95000"/>
              </a:lnSpc>
              <a:spcBef>
                <a:spcPts val="1200"/>
              </a:spcBef>
              <a:spcAft>
                <a:spcPts val="0"/>
              </a:spcAft>
              <a:buClr>
                <a:schemeClr val="lt2"/>
              </a:buClr>
              <a:buSzPts val="1313"/>
              <a:buChar char="●"/>
            </a:pPr>
            <a:r>
              <a:rPr lang="en" sz="1312">
                <a:solidFill>
                  <a:schemeClr val="lt2"/>
                </a:solidFill>
              </a:rPr>
              <a:t>openglDERSimulationEnvironment.cpp</a:t>
            </a:r>
            <a:endParaRPr sz="1312">
              <a:solidFill>
                <a:schemeClr val="lt2"/>
              </a:solidFill>
            </a:endParaRPr>
          </a:p>
          <a:p>
            <a:pPr indent="0" lvl="0" marL="457200" rtl="0" algn="l">
              <a:lnSpc>
                <a:spcPct val="95000"/>
              </a:lnSpc>
              <a:spcBef>
                <a:spcPts val="1200"/>
              </a:spcBef>
              <a:spcAft>
                <a:spcPts val="1200"/>
              </a:spcAft>
              <a:buSzPts val="688"/>
              <a:buNone/>
            </a:pPr>
            <a:r>
              <a:t/>
            </a:r>
            <a:endParaRPr sz="1312">
              <a:solidFill>
                <a:schemeClr val="lt2"/>
              </a:solidFill>
            </a:endParaRPr>
          </a:p>
        </p:txBody>
      </p:sp>
      <p:pic>
        <p:nvPicPr>
          <p:cNvPr id="109" name="Google Shape;109;p19"/>
          <p:cNvPicPr preferRelativeResize="0"/>
          <p:nvPr/>
        </p:nvPicPr>
        <p:blipFill>
          <a:blip r:embed="rId3">
            <a:alphaModFix/>
          </a:blip>
          <a:stretch>
            <a:fillRect/>
          </a:stretch>
        </p:blipFill>
        <p:spPr>
          <a:xfrm>
            <a:off x="4933062" y="722774"/>
            <a:ext cx="2895450" cy="958300"/>
          </a:xfrm>
          <a:prstGeom prst="rect">
            <a:avLst/>
          </a:prstGeom>
          <a:noFill/>
          <a:ln>
            <a:noFill/>
          </a:ln>
        </p:spPr>
      </p:pic>
      <p:pic>
        <p:nvPicPr>
          <p:cNvPr id="110" name="Google Shape;110;p19"/>
          <p:cNvPicPr preferRelativeResize="0"/>
          <p:nvPr/>
        </p:nvPicPr>
        <p:blipFill>
          <a:blip r:embed="rId4">
            <a:alphaModFix/>
          </a:blip>
          <a:stretch>
            <a:fillRect/>
          </a:stretch>
        </p:blipFill>
        <p:spPr>
          <a:xfrm>
            <a:off x="4470325" y="3844934"/>
            <a:ext cx="3257050" cy="613850"/>
          </a:xfrm>
          <a:prstGeom prst="rect">
            <a:avLst/>
          </a:prstGeom>
          <a:noFill/>
          <a:ln>
            <a:noFill/>
          </a:ln>
        </p:spPr>
      </p:pic>
      <p:pic>
        <p:nvPicPr>
          <p:cNvPr id="111" name="Google Shape;111;p19"/>
          <p:cNvPicPr preferRelativeResize="0"/>
          <p:nvPr/>
        </p:nvPicPr>
        <p:blipFill>
          <a:blip r:embed="rId5">
            <a:alphaModFix/>
          </a:blip>
          <a:stretch>
            <a:fillRect/>
          </a:stretch>
        </p:blipFill>
        <p:spPr>
          <a:xfrm>
            <a:off x="4345725" y="4807975"/>
            <a:ext cx="4238249" cy="282125"/>
          </a:xfrm>
          <a:prstGeom prst="rect">
            <a:avLst/>
          </a:prstGeom>
          <a:noFill/>
          <a:ln>
            <a:noFill/>
          </a:ln>
        </p:spPr>
      </p:pic>
      <p:pic>
        <p:nvPicPr>
          <p:cNvPr id="112" name="Google Shape;112;p19"/>
          <p:cNvPicPr preferRelativeResize="0"/>
          <p:nvPr/>
        </p:nvPicPr>
        <p:blipFill>
          <a:blip r:embed="rId6">
            <a:alphaModFix/>
          </a:blip>
          <a:stretch>
            <a:fillRect/>
          </a:stretch>
        </p:blipFill>
        <p:spPr>
          <a:xfrm>
            <a:off x="1105566" y="2098750"/>
            <a:ext cx="7755708" cy="1328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Simulation</a:t>
            </a:r>
            <a:endParaRPr/>
          </a:p>
        </p:txBody>
      </p:sp>
      <p:sp>
        <p:nvSpPr>
          <p:cNvPr id="118" name="Google Shape;118;p20"/>
          <p:cNvSpPr txBox="1"/>
          <p:nvPr>
            <p:ph idx="1"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With Bands(Hybrid tension-compression)</a:t>
            </a:r>
            <a:endParaRPr/>
          </a:p>
        </p:txBody>
      </p:sp>
      <p:sp>
        <p:nvSpPr>
          <p:cNvPr id="119" name="Google Shape;119;p20"/>
          <p:cNvSpPr txBox="1"/>
          <p:nvPr>
            <p:ph idx="2" type="body"/>
          </p:nvPr>
        </p:nvSpPr>
        <p:spPr>
          <a:xfrm>
            <a:off x="526225" y="1462200"/>
            <a:ext cx="3999900" cy="3076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Without Bands(Compression bow)</a:t>
            </a:r>
            <a:endParaRPr/>
          </a:p>
        </p:txBody>
      </p:sp>
      <p:pic>
        <p:nvPicPr>
          <p:cNvPr id="120" name="Google Shape;120;p20" title="Nobandss.mp4">
            <a:hlinkClick r:id="rId3"/>
          </p:cNvPr>
          <p:cNvPicPr preferRelativeResize="0"/>
          <p:nvPr/>
        </p:nvPicPr>
        <p:blipFill>
          <a:blip r:embed="rId4">
            <a:alphaModFix/>
          </a:blip>
          <a:stretch>
            <a:fillRect/>
          </a:stretch>
        </p:blipFill>
        <p:spPr>
          <a:xfrm>
            <a:off x="1252675" y="1845225"/>
            <a:ext cx="1736150" cy="2736675"/>
          </a:xfrm>
          <a:prstGeom prst="rect">
            <a:avLst/>
          </a:prstGeom>
          <a:noFill/>
          <a:ln>
            <a:noFill/>
          </a:ln>
        </p:spPr>
      </p:pic>
      <p:pic>
        <p:nvPicPr>
          <p:cNvPr id="121" name="Google Shape;121;p20" title="WithBands - Made with Clipchamp_1701942971549.mp4">
            <a:hlinkClick r:id="rId5"/>
          </p:cNvPr>
          <p:cNvPicPr preferRelativeResize="0"/>
          <p:nvPr/>
        </p:nvPicPr>
        <p:blipFill>
          <a:blip r:embed="rId6">
            <a:alphaModFix/>
          </a:blip>
          <a:stretch>
            <a:fillRect/>
          </a:stretch>
        </p:blipFill>
        <p:spPr>
          <a:xfrm>
            <a:off x="5352525" y="1845225"/>
            <a:ext cx="1736150" cy="27366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1000"/>
                                        <p:tgtEl>
                                          <p:spTgt spid="1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Compression Stage</a:t>
            </a:r>
            <a:endParaRPr/>
          </a:p>
        </p:txBody>
      </p:sp>
      <p:sp>
        <p:nvSpPr>
          <p:cNvPr id="127" name="Google Shape;127;p21"/>
          <p:cNvSpPr txBox="1"/>
          <p:nvPr>
            <p:ph idx="1" type="body"/>
          </p:nvPr>
        </p:nvSpPr>
        <p:spPr>
          <a:xfrm>
            <a:off x="311725" y="1505700"/>
            <a:ext cx="3999900" cy="3076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Real Life</a:t>
            </a:r>
            <a:endParaRPr sz="1600"/>
          </a:p>
        </p:txBody>
      </p:sp>
      <p:sp>
        <p:nvSpPr>
          <p:cNvPr id="128" name="Google Shape;128;p21"/>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Simulation</a:t>
            </a:r>
            <a:endParaRPr sz="1600"/>
          </a:p>
        </p:txBody>
      </p:sp>
      <p:pic>
        <p:nvPicPr>
          <p:cNvPr id="129" name="Google Shape;129;p21" title="compression - Made with Clipchamp_1701945611982.mp4">
            <a:hlinkClick r:id="rId3"/>
          </p:cNvPr>
          <p:cNvPicPr preferRelativeResize="0"/>
          <p:nvPr/>
        </p:nvPicPr>
        <p:blipFill>
          <a:blip r:embed="rId4">
            <a:alphaModFix/>
          </a:blip>
          <a:stretch>
            <a:fillRect/>
          </a:stretch>
        </p:blipFill>
        <p:spPr>
          <a:xfrm>
            <a:off x="5183658" y="2328112"/>
            <a:ext cx="3490667" cy="2618000"/>
          </a:xfrm>
          <a:prstGeom prst="rect">
            <a:avLst/>
          </a:prstGeom>
          <a:noFill/>
          <a:ln>
            <a:noFill/>
          </a:ln>
        </p:spPr>
      </p:pic>
      <p:pic>
        <p:nvPicPr>
          <p:cNvPr descr="This tiny robot can jump higher than anything else in the world. This video is sponsored by Brilliant. The first 200 people to sign up via https://brilliant.org/veritasium get 20% off a yearly subscription.&#10;&#10;Huge thanks to Dr. Elliot Hawkes and the rest of the group - Charles Xiao, Chris Keeley, Dr. Morgan Pope, and Dr. Günter Niemeyer - for having us at UCSB and showing us their high-flying jumper. This work was partially supported by an Early Career Faculty Grant from NASA’s Space Technology Research Grants Program.&#10;&#10;▀▀▀&#10;References:&#10;&#10;Hawkes, E.W., Xiao, C., Peloquin, R., Keeley, C., Begley, M.R., Pope, M.T., &amp; Niemeyer, G. (2022). Engineered jumpers overcome biological limits via work multiplication. Nature, 604, 657-661. – https://rdcu.be/cMePc&#10;https://ve42.co/Hawkes2022&#10;Fernandez, S. (2022). Hitting New Heights. The Current, UC Santa Barbara. – https://ve42.co/Fernandez2022&#10;Bushwick, S. (2022). Record-Breaking Jumping Robot Can Leap a 10-Story Building. Engineering, Scientific American. – https://ve42.co/Bushwick2022&#10;Mack, E. (2022). This Robot Can Leap Nine Stories in One Jump, Will Go Even Higher on Moon. Science, CNET. – https://ve42.co/Mack2022&#10;Ashby, M. (2020). Materials Selection in Mechanical Design (4th edition). Elsevier. &#10;Jumping robot leaps to record heights. Nature Video - https://ve42.co/NatureJumper&#10;MultiMo-Bat Robot - https://ve42.co/MultiMoBat&#10;Galago Jump - https://ve42.co/GalagoJump&#10;Slingshot Spider - https://ve42.co/SlingshotSpider&#10;&#10;▀▀▀&#10;Special thanks to Patreon supporters: RayJ Johnson, Brian Busbee, Jerome Barakos M.D., Amadeo Bee, TTST, Balkrishna Heroor, Chris LaClair, John H. Austin, Jr., OnlineBookClub.org, Matthew Gonzalez, Eric Sexton, john kiehl, Nathan Lanza, Diffbot, Gnare, Dave Kircher, Burt Humburg, Blake Byers, Dumky, Evgeny Skvortsov, Meekay, Bill Linder, Paul Peijzel, Josh Hibschman, Mac Malkawi, Michael Schneider, jim buckmaster, Juan Benet, Robert Blum, Sunil Nagaraj, Richard Sundvall, Lee Redden, Stephen Wilcox, Marinus Kuivenhoven, Michael Krugman, Cy 'kkm' K'Nelson, Sam Lutfi, Ron Neal&#10;&#10;▀▀▀&#10;Written by Emily Zhang and Derek Muller&#10;Filmed by Derek Muller and Trenton Oliver&#10;Animation by Mike Radjabov and Ivy Tello&#10;Edited by Trenton Oliver&#10;Additional video/photos supplied by Pond5 and Getty Images&#10;Music from Epidemic Sound&#10;Produced by Derek Muller, Petr Lebedev, and Emily Zhang" id="130" name="Google Shape;130;p21" title="World's Highest Jumping Robot">
            <a:hlinkClick r:id="rId5"/>
          </p:cNvPr>
          <p:cNvPicPr preferRelativeResize="0"/>
          <p:nvPr/>
        </p:nvPicPr>
        <p:blipFill>
          <a:blip r:embed="rId6">
            <a:alphaModFix/>
          </a:blip>
          <a:stretch>
            <a:fillRect/>
          </a:stretch>
        </p:blipFill>
        <p:spPr>
          <a:xfrm>
            <a:off x="345988" y="2328125"/>
            <a:ext cx="3931375" cy="2211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1000"/>
                                        <p:tgtEl>
                                          <p:spTgt spid="1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